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8" r:id="rId3"/>
    <p:sldId id="263" r:id="rId4"/>
    <p:sldId id="271" r:id="rId5"/>
    <p:sldId id="272" r:id="rId6"/>
    <p:sldId id="273" r:id="rId7"/>
    <p:sldId id="259" r:id="rId8"/>
    <p:sldId id="274" r:id="rId9"/>
    <p:sldId id="284" r:id="rId10"/>
    <p:sldId id="283" r:id="rId11"/>
    <p:sldId id="282" r:id="rId12"/>
    <p:sldId id="275" r:id="rId13"/>
    <p:sldId id="287" r:id="rId14"/>
    <p:sldId id="286" r:id="rId15"/>
    <p:sldId id="285" r:id="rId16"/>
    <p:sldId id="281" r:id="rId17"/>
    <p:sldId id="268" r:id="rId18"/>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32" autoAdjust="0"/>
    <p:restoredTop sz="94519" autoAdjust="0"/>
  </p:normalViewPr>
  <p:slideViewPr>
    <p:cSldViewPr snapToGrid="0" snapToObjects="1">
      <p:cViewPr varScale="1">
        <p:scale>
          <a:sx n="134" d="100"/>
          <a:sy n="134" d="100"/>
        </p:scale>
        <p:origin x="396" y="120"/>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7F6FBAD-2985-9A43-9CAA-9725E1C4FB55}" type="datetimeFigureOut">
              <a:rPr lang="en-US" smtClean="0"/>
              <a:pPr/>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C3BCE-7DB6-B440-9D00-45B8D626E574}" type="slidenum">
              <a:rPr lang="en-US" smtClean="0"/>
              <a:pPr/>
              <a:t>‹#›</a:t>
            </a:fld>
            <a:endParaRPr lang="en-US"/>
          </a:p>
        </p:txBody>
      </p:sp>
    </p:spTree>
    <p:extLst>
      <p:ext uri="{BB962C8B-B14F-4D97-AF65-F5344CB8AC3E}">
        <p14:creationId xmlns:p14="http://schemas.microsoft.com/office/powerpoint/2010/main" val="3854459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F6FBAD-2985-9A43-9CAA-9725E1C4FB55}" type="datetimeFigureOut">
              <a:rPr lang="en-US" smtClean="0"/>
              <a:pPr/>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C3BCE-7DB6-B440-9D00-45B8D626E574}" type="slidenum">
              <a:rPr lang="en-US" smtClean="0"/>
              <a:pPr/>
              <a:t>‹#›</a:t>
            </a:fld>
            <a:endParaRPr lang="en-US"/>
          </a:p>
        </p:txBody>
      </p:sp>
    </p:spTree>
    <p:extLst>
      <p:ext uri="{BB962C8B-B14F-4D97-AF65-F5344CB8AC3E}">
        <p14:creationId xmlns:p14="http://schemas.microsoft.com/office/powerpoint/2010/main" val="321980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F6FBAD-2985-9A43-9CAA-9725E1C4FB55}" type="datetimeFigureOut">
              <a:rPr lang="en-US" smtClean="0"/>
              <a:pPr/>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C3BCE-7DB6-B440-9D00-45B8D626E574}" type="slidenum">
              <a:rPr lang="en-US" smtClean="0"/>
              <a:pPr/>
              <a:t>‹#›</a:t>
            </a:fld>
            <a:endParaRPr lang="en-US"/>
          </a:p>
        </p:txBody>
      </p:sp>
    </p:spTree>
    <p:extLst>
      <p:ext uri="{BB962C8B-B14F-4D97-AF65-F5344CB8AC3E}">
        <p14:creationId xmlns:p14="http://schemas.microsoft.com/office/powerpoint/2010/main" val="3100167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F6FBAD-2985-9A43-9CAA-9725E1C4FB55}" type="datetimeFigureOut">
              <a:rPr lang="en-US" smtClean="0"/>
              <a:pPr/>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C3BCE-7DB6-B440-9D00-45B8D626E574}" type="slidenum">
              <a:rPr lang="en-US" smtClean="0"/>
              <a:pPr/>
              <a:t>‹#›</a:t>
            </a:fld>
            <a:endParaRPr lang="en-US"/>
          </a:p>
        </p:txBody>
      </p:sp>
    </p:spTree>
    <p:extLst>
      <p:ext uri="{BB962C8B-B14F-4D97-AF65-F5344CB8AC3E}">
        <p14:creationId xmlns:p14="http://schemas.microsoft.com/office/powerpoint/2010/main" val="3116111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7F6FBAD-2985-9A43-9CAA-9725E1C4FB55}" type="datetimeFigureOut">
              <a:rPr lang="en-US" smtClean="0"/>
              <a:pPr/>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C3BCE-7DB6-B440-9D00-45B8D626E574}" type="slidenum">
              <a:rPr lang="en-US" smtClean="0"/>
              <a:pPr/>
              <a:t>‹#›</a:t>
            </a:fld>
            <a:endParaRPr lang="en-US"/>
          </a:p>
        </p:txBody>
      </p:sp>
    </p:spTree>
    <p:extLst>
      <p:ext uri="{BB962C8B-B14F-4D97-AF65-F5344CB8AC3E}">
        <p14:creationId xmlns:p14="http://schemas.microsoft.com/office/powerpoint/2010/main" val="364384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7F6FBAD-2985-9A43-9CAA-9725E1C4FB55}" type="datetimeFigureOut">
              <a:rPr lang="en-US" smtClean="0"/>
              <a:pPr/>
              <a:t>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8C3BCE-7DB6-B440-9D00-45B8D626E574}" type="slidenum">
              <a:rPr lang="en-US" smtClean="0"/>
              <a:pPr/>
              <a:t>‹#›</a:t>
            </a:fld>
            <a:endParaRPr lang="en-US"/>
          </a:p>
        </p:txBody>
      </p:sp>
    </p:spTree>
    <p:extLst>
      <p:ext uri="{BB962C8B-B14F-4D97-AF65-F5344CB8AC3E}">
        <p14:creationId xmlns:p14="http://schemas.microsoft.com/office/powerpoint/2010/main" val="3819724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7F6FBAD-2985-9A43-9CAA-9725E1C4FB55}" type="datetimeFigureOut">
              <a:rPr lang="en-US" smtClean="0"/>
              <a:pPr/>
              <a:t>1/11/2025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8C3BCE-7DB6-B440-9D00-45B8D626E574}" type="slidenum">
              <a:rPr lang="en-US" smtClean="0"/>
              <a:pPr/>
              <a:t>‹#›</a:t>
            </a:fld>
            <a:endParaRPr lang="en-US"/>
          </a:p>
        </p:txBody>
      </p:sp>
    </p:spTree>
    <p:extLst>
      <p:ext uri="{BB962C8B-B14F-4D97-AF65-F5344CB8AC3E}">
        <p14:creationId xmlns:p14="http://schemas.microsoft.com/office/powerpoint/2010/main" val="2027309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7F6FBAD-2985-9A43-9CAA-9725E1C4FB55}" type="datetimeFigureOut">
              <a:rPr lang="en-US" smtClean="0"/>
              <a:pPr/>
              <a:t>1/11/2025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8C3BCE-7DB6-B440-9D00-45B8D626E574}" type="slidenum">
              <a:rPr lang="en-US" smtClean="0"/>
              <a:pPr/>
              <a:t>‹#›</a:t>
            </a:fld>
            <a:endParaRPr lang="en-US"/>
          </a:p>
        </p:txBody>
      </p:sp>
    </p:spTree>
    <p:extLst>
      <p:ext uri="{BB962C8B-B14F-4D97-AF65-F5344CB8AC3E}">
        <p14:creationId xmlns:p14="http://schemas.microsoft.com/office/powerpoint/2010/main" val="3416932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F6FBAD-2985-9A43-9CAA-9725E1C4FB55}" type="datetimeFigureOut">
              <a:rPr lang="en-US" smtClean="0"/>
              <a:pPr/>
              <a:t>1/11/2025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8C3BCE-7DB6-B440-9D00-45B8D626E574}" type="slidenum">
              <a:rPr lang="en-US" smtClean="0"/>
              <a:pPr/>
              <a:t>‹#›</a:t>
            </a:fld>
            <a:endParaRPr lang="en-US"/>
          </a:p>
        </p:txBody>
      </p:sp>
    </p:spTree>
    <p:extLst>
      <p:ext uri="{BB962C8B-B14F-4D97-AF65-F5344CB8AC3E}">
        <p14:creationId xmlns:p14="http://schemas.microsoft.com/office/powerpoint/2010/main" val="4029579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F6FBAD-2985-9A43-9CAA-9725E1C4FB55}" type="datetimeFigureOut">
              <a:rPr lang="en-US" smtClean="0"/>
              <a:pPr/>
              <a:t>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8C3BCE-7DB6-B440-9D00-45B8D626E574}" type="slidenum">
              <a:rPr lang="en-US" smtClean="0"/>
              <a:pPr/>
              <a:t>‹#›</a:t>
            </a:fld>
            <a:endParaRPr lang="en-US"/>
          </a:p>
        </p:txBody>
      </p:sp>
    </p:spTree>
    <p:extLst>
      <p:ext uri="{BB962C8B-B14F-4D97-AF65-F5344CB8AC3E}">
        <p14:creationId xmlns:p14="http://schemas.microsoft.com/office/powerpoint/2010/main" val="209795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F6FBAD-2985-9A43-9CAA-9725E1C4FB55}" type="datetimeFigureOut">
              <a:rPr lang="en-US" smtClean="0"/>
              <a:pPr/>
              <a:t>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8C3BCE-7DB6-B440-9D00-45B8D626E574}" type="slidenum">
              <a:rPr lang="en-US" smtClean="0"/>
              <a:pPr/>
              <a:t>‹#›</a:t>
            </a:fld>
            <a:endParaRPr lang="en-US"/>
          </a:p>
        </p:txBody>
      </p:sp>
    </p:spTree>
    <p:extLst>
      <p:ext uri="{BB962C8B-B14F-4D97-AF65-F5344CB8AC3E}">
        <p14:creationId xmlns:p14="http://schemas.microsoft.com/office/powerpoint/2010/main" val="3605947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7F6FBAD-2985-9A43-9CAA-9725E1C4FB55}" type="datetimeFigureOut">
              <a:rPr lang="en-US" smtClean="0"/>
              <a:pPr/>
              <a:t>1/11/2025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F48C3BCE-7DB6-B440-9D00-45B8D626E574}" type="slidenum">
              <a:rPr lang="en-US" smtClean="0"/>
              <a:pPr/>
              <a:t>‹#›</a:t>
            </a:fld>
            <a:endParaRPr lang="en-US"/>
          </a:p>
        </p:txBody>
      </p:sp>
    </p:spTree>
    <p:extLst>
      <p:ext uri="{BB962C8B-B14F-4D97-AF65-F5344CB8AC3E}">
        <p14:creationId xmlns:p14="http://schemas.microsoft.com/office/powerpoint/2010/main" val="1821500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Lisa@iDesign.styl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17404" y="995306"/>
            <a:ext cx="8448010" cy="387798"/>
          </a:xfrm>
          <a:prstGeom prst="rect">
            <a:avLst/>
          </a:prstGeom>
          <a:noFill/>
        </p:spPr>
        <p:txBody>
          <a:bodyPr wrap="square" rtlCol="0">
            <a:spAutoFit/>
          </a:bodyPr>
          <a:lstStyle/>
          <a:p>
            <a:pPr>
              <a:lnSpc>
                <a:spcPct val="80000"/>
              </a:lnSpc>
            </a:pPr>
            <a:r>
              <a:rPr lang="en-US" sz="2400" b="1" dirty="0">
                <a:solidFill>
                  <a:srgbClr val="D4211F"/>
                </a:solidFill>
                <a:latin typeface="Arial Narrow" pitchFamily="34" charset="0"/>
                <a:cs typeface="Arial"/>
              </a:rPr>
              <a:t>Presentation Instructions. Delete this slide before submitting.</a:t>
            </a:r>
          </a:p>
        </p:txBody>
      </p:sp>
      <p:sp>
        <p:nvSpPr>
          <p:cNvPr id="3" name="Rectangle 2"/>
          <p:cNvSpPr/>
          <p:nvPr/>
        </p:nvSpPr>
        <p:spPr>
          <a:xfrm>
            <a:off x="517404" y="1365612"/>
            <a:ext cx="8368747" cy="4001095"/>
          </a:xfrm>
          <a:prstGeom prst="rect">
            <a:avLst/>
          </a:prstGeom>
        </p:spPr>
        <p:txBody>
          <a:bodyPr wrap="square">
            <a:spAutoFit/>
          </a:bodyPr>
          <a:lstStyle/>
          <a:p>
            <a:pPr marL="285750" indent="-285750">
              <a:buFont typeface="Arial" panose="020B0604020202020204" pitchFamily="34" charset="0"/>
              <a:buChar char="•"/>
            </a:pPr>
            <a:r>
              <a:rPr lang="en-US" sz="1200" dirty="0">
                <a:latin typeface="Arial"/>
                <a:ea typeface="Tahoma" panose="020B0604030504040204" pitchFamily="34" charset="0"/>
                <a:cs typeface="Arial"/>
              </a:rPr>
              <a:t>Applicants </a:t>
            </a:r>
            <a:r>
              <a:rPr lang="en-US" sz="1200" b="1" dirty="0">
                <a:latin typeface="Arial"/>
                <a:ea typeface="Tahoma" panose="020B0604030504040204" pitchFamily="34" charset="0"/>
                <a:cs typeface="Arial"/>
              </a:rPr>
              <a:t>must be affiliated with the Dayton area</a:t>
            </a:r>
            <a:r>
              <a:rPr lang="en-US" sz="1200" dirty="0">
                <a:latin typeface="Arial"/>
                <a:ea typeface="Tahoma" panose="020B0604030504040204" pitchFamily="34" charset="0"/>
                <a:cs typeface="Arial"/>
              </a:rPr>
              <a:t>, either having gone to school in the Greater Dayton area or lived in the area.  (This includes Northern suburbs such as Tipp City, Troy, etc. and South suburbs of Dayton as well.) </a:t>
            </a:r>
          </a:p>
          <a:p>
            <a:pPr marL="285750" indent="-285750">
              <a:buFont typeface="Arial" panose="020B0604020202020204" pitchFamily="34" charset="0"/>
              <a:buChar char="•"/>
            </a:pPr>
            <a:r>
              <a:rPr lang="en-US" sz="1200" dirty="0">
                <a:latin typeface="Arial"/>
                <a:ea typeface="Tahoma" panose="020B0604030504040204" pitchFamily="34" charset="0"/>
                <a:cs typeface="Arial"/>
              </a:rPr>
              <a:t>A standard format is given for each slide.  You may resize the suggested image box to suit your needs.</a:t>
            </a:r>
          </a:p>
          <a:p>
            <a:pPr marL="285750" indent="-285750">
              <a:buFont typeface="Arial" panose="020B0604020202020204" pitchFamily="34" charset="0"/>
              <a:buChar char="•"/>
            </a:pPr>
            <a:r>
              <a:rPr lang="en-US" sz="1200" dirty="0">
                <a:latin typeface="Arial"/>
                <a:ea typeface="Tahoma" panose="020B0604030504040204" pitchFamily="34" charset="0"/>
                <a:cs typeface="Arial"/>
              </a:rPr>
              <a:t>Images can be placed in picture box and may be resized.</a:t>
            </a:r>
          </a:p>
          <a:p>
            <a:pPr marL="285750" indent="-285750">
              <a:buFont typeface="Arial" panose="020B0604020202020204" pitchFamily="34" charset="0"/>
              <a:buChar char="•"/>
            </a:pPr>
            <a:r>
              <a:rPr lang="en-US" sz="1200" dirty="0">
                <a:latin typeface="Arial"/>
                <a:ea typeface="Tahoma" panose="020B0604030504040204" pitchFamily="34" charset="0"/>
                <a:cs typeface="Arial"/>
              </a:rPr>
              <a:t>Use Arial font throughout and keep it consistent at 12  point, unless otherwise specified</a:t>
            </a:r>
          </a:p>
          <a:p>
            <a:pPr marL="285750" indent="-285750">
              <a:buFont typeface="Arial" panose="020B0604020202020204" pitchFamily="34" charset="0"/>
              <a:buChar char="•"/>
            </a:pPr>
            <a:r>
              <a:rPr lang="en-US" sz="1200" dirty="0">
                <a:latin typeface="Arial"/>
                <a:ea typeface="Tahoma" panose="020B0604030504040204" pitchFamily="34" charset="0"/>
                <a:cs typeface="Arial"/>
              </a:rPr>
              <a:t>On each slide, edit the text box to provide a title or brief statement of the highlights of each image.  What are the most important elements that the jurors should consider? </a:t>
            </a:r>
          </a:p>
          <a:p>
            <a:pPr marL="285750" indent="-285750">
              <a:buFont typeface="Arial" panose="020B0604020202020204" pitchFamily="34" charset="0"/>
              <a:buChar char="•"/>
            </a:pPr>
            <a:r>
              <a:rPr lang="en-US" sz="1200" dirty="0">
                <a:latin typeface="Arial"/>
                <a:ea typeface="Tahoma" panose="020B0604030504040204" pitchFamily="34" charset="0"/>
                <a:cs typeface="Arial"/>
              </a:rPr>
              <a:t>More than one image can be placed on a slide, but make sure they are large enough to adequately show your work.</a:t>
            </a:r>
          </a:p>
          <a:p>
            <a:pPr marL="285750" indent="-285750">
              <a:buFont typeface="Arial" panose="020B0604020202020204" pitchFamily="34" charset="0"/>
              <a:buChar char="•"/>
            </a:pPr>
            <a:r>
              <a:rPr lang="en-US" sz="1200" dirty="0">
                <a:latin typeface="Arial"/>
                <a:ea typeface="Tahoma" panose="020B0604030504040204" pitchFamily="34" charset="0"/>
                <a:cs typeface="Arial"/>
              </a:rPr>
              <a:t>Add or delete slides as needed. </a:t>
            </a:r>
          </a:p>
          <a:p>
            <a:pPr marL="285750" indent="-285750">
              <a:buFont typeface="Arial" panose="020B0604020202020204" pitchFamily="34" charset="0"/>
              <a:buChar char="•"/>
            </a:pPr>
            <a:r>
              <a:rPr lang="en-US" sz="1200" dirty="0">
                <a:latin typeface="Arial"/>
                <a:ea typeface="Tahoma" panose="020B0604030504040204" pitchFamily="34" charset="0"/>
                <a:cs typeface="Arial"/>
              </a:rPr>
              <a:t>NOTE:  If you have worked on group projects or done a group internship project, </a:t>
            </a:r>
            <a:r>
              <a:rPr lang="en-US" sz="1200" b="1" dirty="0">
                <a:latin typeface="Arial"/>
                <a:ea typeface="Tahoma" panose="020B0604030504040204" pitchFamily="34" charset="0"/>
                <a:cs typeface="Arial"/>
              </a:rPr>
              <a:t>please specify what you were responsible for and how you contributed </a:t>
            </a:r>
            <a:r>
              <a:rPr lang="en-US" sz="1200" dirty="0">
                <a:latin typeface="Arial"/>
                <a:ea typeface="Tahoma" panose="020B0604030504040204" pitchFamily="34" charset="0"/>
                <a:cs typeface="Arial"/>
              </a:rPr>
              <a:t>to the finished project.</a:t>
            </a:r>
          </a:p>
          <a:p>
            <a:pPr marL="285750" indent="-285750">
              <a:buFont typeface="Arial" panose="020B0604020202020204" pitchFamily="34" charset="0"/>
              <a:buChar char="•"/>
            </a:pPr>
            <a:r>
              <a:rPr lang="en-US" sz="1200" b="1" dirty="0">
                <a:latin typeface="Arial"/>
                <a:ea typeface="Tahoma" panose="020B0604030504040204" pitchFamily="34" charset="0"/>
                <a:cs typeface="Arial"/>
              </a:rPr>
              <a:t>Questions?  </a:t>
            </a:r>
            <a:r>
              <a:rPr lang="en-US" sz="1200" dirty="0">
                <a:latin typeface="Arial"/>
                <a:ea typeface="Tahoma" panose="020B0604030504040204" pitchFamily="34" charset="0"/>
                <a:cs typeface="Arial"/>
              </a:rPr>
              <a:t>Contact Lisa Crouch at </a:t>
            </a:r>
            <a:r>
              <a:rPr lang="en-US" sz="1200" dirty="0" err="1">
                <a:latin typeface="Arial"/>
                <a:ea typeface="Tahoma" panose="020B0604030504040204" pitchFamily="34" charset="0"/>
                <a:cs typeface="Arial"/>
                <a:hlinkClick r:id="rId2"/>
              </a:rPr>
              <a:t>Lisa@iDesign.style</a:t>
            </a:r>
            <a:r>
              <a:rPr lang="en-US" sz="1200" dirty="0">
                <a:latin typeface="Arial"/>
                <a:ea typeface="Tahoma" panose="020B0604030504040204" pitchFamily="34" charset="0"/>
                <a:cs typeface="Arial"/>
              </a:rPr>
              <a:t> DSID Scholarship Award Committee Chair</a:t>
            </a:r>
          </a:p>
          <a:p>
            <a:pPr marL="285750" indent="-285750">
              <a:buFont typeface="Arial" panose="020B0604020202020204" pitchFamily="34" charset="0"/>
              <a:buChar char="•"/>
            </a:pPr>
            <a:r>
              <a:rPr lang="en-US" sz="1200" b="1" dirty="0">
                <a:latin typeface="Arial"/>
                <a:ea typeface="Tahoma" panose="020B0604030504040204" pitchFamily="34" charset="0"/>
                <a:cs typeface="Arial"/>
              </a:rPr>
              <a:t>SUBMIT Applications </a:t>
            </a:r>
            <a:r>
              <a:rPr lang="en-US" sz="1200" dirty="0">
                <a:latin typeface="Arial"/>
                <a:ea typeface="Tahoma" panose="020B0604030504040204" pitchFamily="34" charset="0"/>
                <a:cs typeface="Arial"/>
              </a:rPr>
              <a:t>to Lisa Crouch @ </a:t>
            </a:r>
            <a:r>
              <a:rPr lang="en-US" sz="1200" dirty="0" err="1">
                <a:latin typeface="Arial"/>
                <a:ea typeface="Tahoma" panose="020B0604030504040204" pitchFamily="34" charset="0"/>
                <a:cs typeface="Arial"/>
                <a:hlinkClick r:id="rId2"/>
              </a:rPr>
              <a:t>Lisa@iDesign.style</a:t>
            </a:r>
            <a:r>
              <a:rPr lang="en-US" sz="1200" dirty="0">
                <a:latin typeface="Arial"/>
                <a:ea typeface="Tahoma" panose="020B0604030504040204" pitchFamily="34" charset="0"/>
                <a:cs typeface="Arial"/>
              </a:rPr>
              <a:t> Please use </a:t>
            </a:r>
            <a:r>
              <a:rPr lang="en-US" sz="1200" b="1" dirty="0">
                <a:latin typeface="Arial"/>
                <a:ea typeface="Tahoma" panose="020B0604030504040204" pitchFamily="34" charset="0"/>
                <a:cs typeface="Arial"/>
              </a:rPr>
              <a:t>DSID Scholarship Application on the subject line and send it in .pptx format </a:t>
            </a:r>
            <a:r>
              <a:rPr lang="en-US" sz="1200" dirty="0">
                <a:latin typeface="Arial"/>
                <a:ea typeface="Tahoma" panose="020B0604030504040204" pitchFamily="34" charset="0"/>
                <a:cs typeface="Arial"/>
              </a:rPr>
              <a:t>(PowerPoint Format so pictures can be extracted for a visual presentation on awards nights. If your file is too large to email, please compress it to a zip and then send.   </a:t>
            </a:r>
          </a:p>
          <a:p>
            <a:r>
              <a:rPr lang="en-US" sz="1200" dirty="0">
                <a:latin typeface="Arial"/>
                <a:ea typeface="Tahoma" panose="020B0604030504040204" pitchFamily="34" charset="0"/>
                <a:cs typeface="Arial"/>
              </a:rPr>
              <a:t> </a:t>
            </a:r>
            <a:r>
              <a:rPr lang="en-US" sz="1400" b="1" dirty="0">
                <a:solidFill>
                  <a:srgbClr val="FF0000"/>
                </a:solidFill>
                <a:latin typeface="Arial" pitchFamily="34" charset="0"/>
                <a:cs typeface="Arial" pitchFamily="34" charset="0"/>
              </a:rPr>
              <a:t>All applications are due Wednesday, March 5, 2025.</a:t>
            </a:r>
          </a:p>
          <a:p>
            <a:endParaRPr lang="en-US" sz="1200" b="1" dirty="0">
              <a:latin typeface="Arial" pitchFamily="34" charset="0"/>
              <a:cs typeface="Arial" pitchFamily="34" charset="0"/>
            </a:endParaRPr>
          </a:p>
          <a:p>
            <a:r>
              <a:rPr lang="en-US" sz="1200" b="1" dirty="0">
                <a:latin typeface="Arial" pitchFamily="34" charset="0"/>
                <a:cs typeface="Arial" pitchFamily="34" charset="0"/>
              </a:rPr>
              <a:t>Scholarship Award Presentation will be held </a:t>
            </a:r>
            <a:r>
              <a:rPr lang="en-US" sz="1200" b="1" dirty="0">
                <a:solidFill>
                  <a:srgbClr val="FF0000"/>
                </a:solidFill>
                <a:latin typeface="Arial" pitchFamily="34" charset="0"/>
                <a:cs typeface="Arial" pitchFamily="34" charset="0"/>
              </a:rPr>
              <a:t>Wednesday, March 19, 2025 </a:t>
            </a:r>
            <a:r>
              <a:rPr lang="en-US" sz="1200" b="1" dirty="0">
                <a:latin typeface="Arial" pitchFamily="34" charset="0"/>
                <a:cs typeface="Arial" pitchFamily="34" charset="0"/>
              </a:rPr>
              <a:t>at Snyder Brick &amp; Block, 2301 W. Dorothy Lane, Dayton, OH  45439  Social hour 5:00 – 6:00 and Presentations will begin at 6:00. (Attendance is strongly desired but not required in order to enter.)</a:t>
            </a:r>
          </a:p>
          <a:p>
            <a:pPr marL="285750" indent="-285750">
              <a:buFont typeface="Arial" panose="020B0604020202020204" pitchFamily="34" charset="0"/>
              <a:buChar char="•"/>
            </a:pPr>
            <a:endParaRPr lang="en-US" sz="1200" dirty="0"/>
          </a:p>
        </p:txBody>
      </p:sp>
      <p:sp>
        <p:nvSpPr>
          <p:cNvPr id="6" name="Rectangle 5">
            <a:extLst>
              <a:ext uri="{FF2B5EF4-FFF2-40B4-BE49-F238E27FC236}">
                <a16:creationId xmlns:a16="http://schemas.microsoft.com/office/drawing/2014/main" id="{3EF848C0-179E-4859-8F48-2DCBA3DFE27F}"/>
              </a:ext>
            </a:extLst>
          </p:cNvPr>
          <p:cNvSpPr/>
          <p:nvPr/>
        </p:nvSpPr>
        <p:spPr>
          <a:xfrm>
            <a:off x="616403" y="407150"/>
            <a:ext cx="8250012" cy="584775"/>
          </a:xfrm>
          <a:prstGeom prst="rect">
            <a:avLst/>
          </a:prstGeom>
          <a:solidFill>
            <a:schemeClr val="tx1"/>
          </a:solidFill>
        </p:spPr>
        <p:txBody>
          <a:bodyPr wrap="square">
            <a:spAutoFit/>
          </a:bodyPr>
          <a:lstStyle/>
          <a:p>
            <a:pPr lvl="0"/>
            <a:r>
              <a:rPr lang="en-US" sz="3200" b="1" dirty="0">
                <a:solidFill>
                  <a:schemeClr val="bg1"/>
                </a:solidFill>
              </a:rPr>
              <a:t>D</a:t>
            </a:r>
          </a:p>
        </p:txBody>
      </p:sp>
      <p:sp>
        <p:nvSpPr>
          <p:cNvPr id="8" name="TextBox 7">
            <a:extLst>
              <a:ext uri="{FF2B5EF4-FFF2-40B4-BE49-F238E27FC236}">
                <a16:creationId xmlns:a16="http://schemas.microsoft.com/office/drawing/2014/main" id="{550A9119-0E87-46BF-813D-5D9EEEF2FD1B}"/>
              </a:ext>
            </a:extLst>
          </p:cNvPr>
          <p:cNvSpPr txBox="1"/>
          <p:nvPr/>
        </p:nvSpPr>
        <p:spPr>
          <a:xfrm>
            <a:off x="1052169" y="407151"/>
            <a:ext cx="400049" cy="584775"/>
          </a:xfrm>
          <a:prstGeom prst="rect">
            <a:avLst/>
          </a:prstGeom>
          <a:noFill/>
          <a:ln>
            <a:solidFill>
              <a:schemeClr val="bg1"/>
            </a:solidFill>
          </a:ln>
        </p:spPr>
        <p:txBody>
          <a:bodyPr wrap="square" rtlCol="0">
            <a:spAutoFit/>
          </a:bodyPr>
          <a:lstStyle/>
          <a:p>
            <a:r>
              <a:rPr lang="en-US" sz="3200" b="1" dirty="0">
                <a:solidFill>
                  <a:schemeClr val="bg1"/>
                </a:solidFill>
              </a:rPr>
              <a:t>S</a:t>
            </a:r>
          </a:p>
        </p:txBody>
      </p:sp>
      <p:sp>
        <p:nvSpPr>
          <p:cNvPr id="9" name="TextBox 8">
            <a:extLst>
              <a:ext uri="{FF2B5EF4-FFF2-40B4-BE49-F238E27FC236}">
                <a16:creationId xmlns:a16="http://schemas.microsoft.com/office/drawing/2014/main" id="{70E3C190-A5BE-4D62-8E92-D475653A15F6}"/>
              </a:ext>
            </a:extLst>
          </p:cNvPr>
          <p:cNvSpPr txBox="1"/>
          <p:nvPr/>
        </p:nvSpPr>
        <p:spPr>
          <a:xfrm>
            <a:off x="1452906" y="407149"/>
            <a:ext cx="400049" cy="584775"/>
          </a:xfrm>
          <a:prstGeom prst="rect">
            <a:avLst/>
          </a:prstGeom>
          <a:solidFill>
            <a:schemeClr val="tx1"/>
          </a:solidFill>
          <a:ln>
            <a:solidFill>
              <a:schemeClr val="bg1"/>
            </a:solidFill>
          </a:ln>
        </p:spPr>
        <p:txBody>
          <a:bodyPr wrap="square" rtlCol="0">
            <a:spAutoFit/>
          </a:bodyPr>
          <a:lstStyle/>
          <a:p>
            <a:pPr algn="ctr"/>
            <a:r>
              <a:rPr lang="en-US" sz="3200" b="1" dirty="0">
                <a:solidFill>
                  <a:schemeClr val="bg1"/>
                </a:solidFill>
              </a:rPr>
              <a:t>I</a:t>
            </a:r>
          </a:p>
        </p:txBody>
      </p:sp>
      <p:sp>
        <p:nvSpPr>
          <p:cNvPr id="10" name="TextBox 9">
            <a:extLst>
              <a:ext uri="{FF2B5EF4-FFF2-40B4-BE49-F238E27FC236}">
                <a16:creationId xmlns:a16="http://schemas.microsoft.com/office/drawing/2014/main" id="{67884F4C-06AD-4DFB-A17A-FE9D9019220F}"/>
              </a:ext>
            </a:extLst>
          </p:cNvPr>
          <p:cNvSpPr txBox="1"/>
          <p:nvPr/>
        </p:nvSpPr>
        <p:spPr>
          <a:xfrm>
            <a:off x="1852269" y="407148"/>
            <a:ext cx="410261" cy="584775"/>
          </a:xfrm>
          <a:prstGeom prst="rect">
            <a:avLst/>
          </a:prstGeom>
          <a:solidFill>
            <a:schemeClr val="tx1"/>
          </a:solidFill>
          <a:ln>
            <a:solidFill>
              <a:schemeClr val="bg1"/>
            </a:solidFill>
          </a:ln>
        </p:spPr>
        <p:txBody>
          <a:bodyPr wrap="square" rtlCol="0">
            <a:spAutoFit/>
          </a:bodyPr>
          <a:lstStyle/>
          <a:p>
            <a:pPr algn="l"/>
            <a:r>
              <a:rPr lang="en-US" sz="3200" b="1" dirty="0">
                <a:solidFill>
                  <a:schemeClr val="bg1"/>
                </a:solidFill>
              </a:rPr>
              <a:t>D</a:t>
            </a:r>
          </a:p>
        </p:txBody>
      </p:sp>
      <p:sp>
        <p:nvSpPr>
          <p:cNvPr id="11" name="TextBox 10">
            <a:extLst>
              <a:ext uri="{FF2B5EF4-FFF2-40B4-BE49-F238E27FC236}">
                <a16:creationId xmlns:a16="http://schemas.microsoft.com/office/drawing/2014/main" id="{75A2587B-008C-4638-A6BA-37C91B3529BD}"/>
              </a:ext>
            </a:extLst>
          </p:cNvPr>
          <p:cNvSpPr txBox="1"/>
          <p:nvPr/>
        </p:nvSpPr>
        <p:spPr>
          <a:xfrm>
            <a:off x="3112631" y="451669"/>
            <a:ext cx="5347610" cy="461665"/>
          </a:xfrm>
          <a:prstGeom prst="rect">
            <a:avLst/>
          </a:prstGeom>
          <a:solidFill>
            <a:schemeClr val="tx1"/>
          </a:solidFill>
        </p:spPr>
        <p:txBody>
          <a:bodyPr wrap="square" rtlCol="0">
            <a:spAutoFit/>
          </a:bodyPr>
          <a:lstStyle/>
          <a:p>
            <a:pPr algn="l"/>
            <a:r>
              <a:rPr lang="en-US" sz="2400" dirty="0">
                <a:solidFill>
                  <a:schemeClr val="bg1"/>
                </a:solidFill>
              </a:rPr>
              <a:t>Dayton Society of Interior Designers</a:t>
            </a:r>
            <a:endParaRPr lang="en-US" dirty="0">
              <a:solidFill>
                <a:schemeClr val="bg1"/>
              </a:solidFill>
            </a:endParaRPr>
          </a:p>
        </p:txBody>
      </p:sp>
    </p:spTree>
    <p:extLst>
      <p:ext uri="{BB962C8B-B14F-4D97-AF65-F5344CB8AC3E}">
        <p14:creationId xmlns:p14="http://schemas.microsoft.com/office/powerpoint/2010/main" val="1018106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62434" y="1330779"/>
            <a:ext cx="1572502" cy="1692771"/>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Provide </a:t>
            </a:r>
            <a:r>
              <a:rPr kumimoji="0" lang="en-US" sz="1400" b="1"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brief</a:t>
            </a:r>
            <a:r>
              <a:rPr kumimoji="0" lang="en-US" sz="1400" b="0"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 text to highlight the most important design elements in this photo</a:t>
            </a:r>
            <a:r>
              <a:rPr kumimoji="0" lang="en-US" sz="1600" b="0"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a:t>
            </a:r>
          </a:p>
          <a:p>
            <a:pPr marL="0" marR="0" lvl="0" indent="0" algn="l" defTabSz="457200" rtl="0" eaLnBrk="1" fontAlgn="auto" latinLnBrk="0" hangingPunct="1">
              <a:lnSpc>
                <a:spcPct val="8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92D2"/>
              </a:solidFill>
              <a:effectLst/>
              <a:uLnTx/>
              <a:uFillTx/>
              <a:latin typeface="Arial"/>
              <a:ea typeface="Tahoma" panose="020B0604030504040204" pitchFamily="34" charset="0"/>
              <a:cs typeface="Arial"/>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92D2"/>
              </a:solidFill>
              <a:effectLst/>
              <a:uLnTx/>
              <a:uFillTx/>
              <a:latin typeface="Arial"/>
              <a:ea typeface="Tahoma" panose="020B0604030504040204" pitchFamily="34" charset="0"/>
              <a:cs typeface="Arial"/>
            </a:endParaRPr>
          </a:p>
        </p:txBody>
      </p:sp>
      <p:sp>
        <p:nvSpPr>
          <p:cNvPr id="12" name="Rectangle 11"/>
          <p:cNvSpPr/>
          <p:nvPr/>
        </p:nvSpPr>
        <p:spPr>
          <a:xfrm>
            <a:off x="1934936" y="1134836"/>
            <a:ext cx="6931479" cy="3870724"/>
          </a:xfrm>
          <a:prstGeom prst="rect">
            <a:avLst/>
          </a:prstGeom>
          <a:solidFill>
            <a:schemeClr val="bg1">
              <a:lumMod val="95000"/>
            </a:schemeClr>
          </a:solid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2C62306F-E17D-421E-B2C1-0EE371646CCA}"/>
              </a:ext>
            </a:extLst>
          </p:cNvPr>
          <p:cNvSpPr/>
          <p:nvPr/>
        </p:nvSpPr>
        <p:spPr>
          <a:xfrm>
            <a:off x="616403" y="407150"/>
            <a:ext cx="8250012" cy="584775"/>
          </a:xfrm>
          <a:prstGeom prst="rect">
            <a:avLst/>
          </a:prstGeom>
          <a:solidFill>
            <a:schemeClr val="tx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D</a:t>
            </a:r>
          </a:p>
        </p:txBody>
      </p:sp>
      <p:sp>
        <p:nvSpPr>
          <p:cNvPr id="7" name="TextBox 6">
            <a:extLst>
              <a:ext uri="{FF2B5EF4-FFF2-40B4-BE49-F238E27FC236}">
                <a16:creationId xmlns:a16="http://schemas.microsoft.com/office/drawing/2014/main" id="{7CBD989E-1E9A-48C5-B0BC-CA84AD0229BE}"/>
              </a:ext>
            </a:extLst>
          </p:cNvPr>
          <p:cNvSpPr txBox="1"/>
          <p:nvPr/>
        </p:nvSpPr>
        <p:spPr>
          <a:xfrm>
            <a:off x="1054550" y="407151"/>
            <a:ext cx="400049" cy="584775"/>
          </a:xfrm>
          <a:prstGeom prst="rect">
            <a:avLst/>
          </a:prstGeom>
          <a:noFill/>
          <a:ln>
            <a:solidFill>
              <a:schemeClr val="bg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S</a:t>
            </a:r>
          </a:p>
        </p:txBody>
      </p:sp>
      <p:sp>
        <p:nvSpPr>
          <p:cNvPr id="8" name="TextBox 7">
            <a:extLst>
              <a:ext uri="{FF2B5EF4-FFF2-40B4-BE49-F238E27FC236}">
                <a16:creationId xmlns:a16="http://schemas.microsoft.com/office/drawing/2014/main" id="{C07EF64D-4D2A-4616-B60A-5F5D8AEF5349}"/>
              </a:ext>
            </a:extLst>
          </p:cNvPr>
          <p:cNvSpPr txBox="1"/>
          <p:nvPr/>
        </p:nvSpPr>
        <p:spPr>
          <a:xfrm>
            <a:off x="1455287" y="407149"/>
            <a:ext cx="400049" cy="584775"/>
          </a:xfrm>
          <a:prstGeom prst="rect">
            <a:avLst/>
          </a:prstGeom>
          <a:solidFill>
            <a:schemeClr val="tx1"/>
          </a:solidFill>
          <a:ln>
            <a:solidFill>
              <a:schemeClr val="bg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I</a:t>
            </a:r>
          </a:p>
        </p:txBody>
      </p:sp>
      <p:sp>
        <p:nvSpPr>
          <p:cNvPr id="9" name="TextBox 8">
            <a:extLst>
              <a:ext uri="{FF2B5EF4-FFF2-40B4-BE49-F238E27FC236}">
                <a16:creationId xmlns:a16="http://schemas.microsoft.com/office/drawing/2014/main" id="{39673BC5-4FAA-4BEC-B737-06F9D63DB690}"/>
              </a:ext>
            </a:extLst>
          </p:cNvPr>
          <p:cNvSpPr txBox="1"/>
          <p:nvPr/>
        </p:nvSpPr>
        <p:spPr>
          <a:xfrm>
            <a:off x="1857031" y="407148"/>
            <a:ext cx="410261" cy="584775"/>
          </a:xfrm>
          <a:prstGeom prst="rect">
            <a:avLst/>
          </a:prstGeom>
          <a:solidFill>
            <a:schemeClr val="tx1"/>
          </a:solidFill>
          <a:ln>
            <a:solidFill>
              <a:schemeClr val="bg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D</a:t>
            </a:r>
          </a:p>
        </p:txBody>
      </p:sp>
      <p:sp>
        <p:nvSpPr>
          <p:cNvPr id="10" name="TextBox 9">
            <a:extLst>
              <a:ext uri="{FF2B5EF4-FFF2-40B4-BE49-F238E27FC236}">
                <a16:creationId xmlns:a16="http://schemas.microsoft.com/office/drawing/2014/main" id="{31F60A9E-46D0-49F0-BF45-9B754EEF817C}"/>
              </a:ext>
            </a:extLst>
          </p:cNvPr>
          <p:cNvSpPr txBox="1"/>
          <p:nvPr/>
        </p:nvSpPr>
        <p:spPr>
          <a:xfrm>
            <a:off x="3112631" y="451669"/>
            <a:ext cx="5347610" cy="461665"/>
          </a:xfrm>
          <a:prstGeom prst="rect">
            <a:avLst/>
          </a:prstGeom>
          <a:solidFill>
            <a:schemeClr val="tx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a:ea typeface="+mn-ea"/>
                <a:cs typeface="+mn-cs"/>
              </a:rPr>
              <a:t>Dayton Society of Interior Designers</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TextBox 1">
            <a:extLst>
              <a:ext uri="{FF2B5EF4-FFF2-40B4-BE49-F238E27FC236}">
                <a16:creationId xmlns:a16="http://schemas.microsoft.com/office/drawing/2014/main" id="{30F99B57-8520-491B-AE8F-0B9347A62C82}"/>
              </a:ext>
            </a:extLst>
          </p:cNvPr>
          <p:cNvSpPr txBox="1"/>
          <p:nvPr/>
        </p:nvSpPr>
        <p:spPr>
          <a:xfrm>
            <a:off x="2514600" y="1412421"/>
            <a:ext cx="3959679" cy="369332"/>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Insert Portfolio Picture</a:t>
            </a:r>
          </a:p>
        </p:txBody>
      </p:sp>
    </p:spTree>
    <p:extLst>
      <p:ext uri="{BB962C8B-B14F-4D97-AF65-F5344CB8AC3E}">
        <p14:creationId xmlns:p14="http://schemas.microsoft.com/office/powerpoint/2010/main" val="496693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62434" y="1330779"/>
            <a:ext cx="1572502" cy="1692771"/>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Provide </a:t>
            </a:r>
            <a:r>
              <a:rPr kumimoji="0" lang="en-US" sz="1400" b="1"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brief</a:t>
            </a:r>
            <a:r>
              <a:rPr kumimoji="0" lang="en-US" sz="1400" b="0"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 text to highlight the most important design elements in this photo</a:t>
            </a:r>
            <a:r>
              <a:rPr kumimoji="0" lang="en-US" sz="1600" b="0"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a:t>
            </a:r>
          </a:p>
          <a:p>
            <a:pPr marL="0" marR="0" lvl="0" indent="0" algn="l" defTabSz="457200" rtl="0" eaLnBrk="1" fontAlgn="auto" latinLnBrk="0" hangingPunct="1">
              <a:lnSpc>
                <a:spcPct val="8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92D2"/>
              </a:solidFill>
              <a:effectLst/>
              <a:uLnTx/>
              <a:uFillTx/>
              <a:latin typeface="Arial"/>
              <a:ea typeface="Tahoma" panose="020B0604030504040204" pitchFamily="34" charset="0"/>
              <a:cs typeface="Arial"/>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92D2"/>
              </a:solidFill>
              <a:effectLst/>
              <a:uLnTx/>
              <a:uFillTx/>
              <a:latin typeface="Arial"/>
              <a:ea typeface="Tahoma" panose="020B0604030504040204" pitchFamily="34" charset="0"/>
              <a:cs typeface="Arial"/>
            </a:endParaRPr>
          </a:p>
        </p:txBody>
      </p:sp>
      <p:sp>
        <p:nvSpPr>
          <p:cNvPr id="12" name="Rectangle 11"/>
          <p:cNvSpPr/>
          <p:nvPr/>
        </p:nvSpPr>
        <p:spPr>
          <a:xfrm>
            <a:off x="1934936" y="1134836"/>
            <a:ext cx="6931479" cy="3870724"/>
          </a:xfrm>
          <a:prstGeom prst="rect">
            <a:avLst/>
          </a:prstGeom>
          <a:solidFill>
            <a:schemeClr val="bg1">
              <a:lumMod val="95000"/>
            </a:schemeClr>
          </a:solid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2C62306F-E17D-421E-B2C1-0EE371646CCA}"/>
              </a:ext>
            </a:extLst>
          </p:cNvPr>
          <p:cNvSpPr/>
          <p:nvPr/>
        </p:nvSpPr>
        <p:spPr>
          <a:xfrm>
            <a:off x="616403" y="407150"/>
            <a:ext cx="8250012" cy="584775"/>
          </a:xfrm>
          <a:prstGeom prst="rect">
            <a:avLst/>
          </a:prstGeom>
          <a:solidFill>
            <a:schemeClr val="tx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D</a:t>
            </a:r>
          </a:p>
        </p:txBody>
      </p:sp>
      <p:sp>
        <p:nvSpPr>
          <p:cNvPr id="7" name="TextBox 6">
            <a:extLst>
              <a:ext uri="{FF2B5EF4-FFF2-40B4-BE49-F238E27FC236}">
                <a16:creationId xmlns:a16="http://schemas.microsoft.com/office/drawing/2014/main" id="{7CBD989E-1E9A-48C5-B0BC-CA84AD0229BE}"/>
              </a:ext>
            </a:extLst>
          </p:cNvPr>
          <p:cNvSpPr txBox="1"/>
          <p:nvPr/>
        </p:nvSpPr>
        <p:spPr>
          <a:xfrm>
            <a:off x="1054550" y="407151"/>
            <a:ext cx="400049" cy="584775"/>
          </a:xfrm>
          <a:prstGeom prst="rect">
            <a:avLst/>
          </a:prstGeom>
          <a:noFill/>
          <a:ln>
            <a:solidFill>
              <a:schemeClr val="bg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S</a:t>
            </a:r>
          </a:p>
        </p:txBody>
      </p:sp>
      <p:sp>
        <p:nvSpPr>
          <p:cNvPr id="8" name="TextBox 7">
            <a:extLst>
              <a:ext uri="{FF2B5EF4-FFF2-40B4-BE49-F238E27FC236}">
                <a16:creationId xmlns:a16="http://schemas.microsoft.com/office/drawing/2014/main" id="{C07EF64D-4D2A-4616-B60A-5F5D8AEF5349}"/>
              </a:ext>
            </a:extLst>
          </p:cNvPr>
          <p:cNvSpPr txBox="1"/>
          <p:nvPr/>
        </p:nvSpPr>
        <p:spPr>
          <a:xfrm>
            <a:off x="1455287" y="407149"/>
            <a:ext cx="400049" cy="584775"/>
          </a:xfrm>
          <a:prstGeom prst="rect">
            <a:avLst/>
          </a:prstGeom>
          <a:solidFill>
            <a:schemeClr val="tx1"/>
          </a:solidFill>
          <a:ln>
            <a:solidFill>
              <a:schemeClr val="bg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I</a:t>
            </a:r>
          </a:p>
        </p:txBody>
      </p:sp>
      <p:sp>
        <p:nvSpPr>
          <p:cNvPr id="9" name="TextBox 8">
            <a:extLst>
              <a:ext uri="{FF2B5EF4-FFF2-40B4-BE49-F238E27FC236}">
                <a16:creationId xmlns:a16="http://schemas.microsoft.com/office/drawing/2014/main" id="{39673BC5-4FAA-4BEC-B737-06F9D63DB690}"/>
              </a:ext>
            </a:extLst>
          </p:cNvPr>
          <p:cNvSpPr txBox="1"/>
          <p:nvPr/>
        </p:nvSpPr>
        <p:spPr>
          <a:xfrm>
            <a:off x="1857031" y="407148"/>
            <a:ext cx="410261" cy="584775"/>
          </a:xfrm>
          <a:prstGeom prst="rect">
            <a:avLst/>
          </a:prstGeom>
          <a:solidFill>
            <a:schemeClr val="tx1"/>
          </a:solidFill>
          <a:ln>
            <a:solidFill>
              <a:schemeClr val="bg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D</a:t>
            </a:r>
          </a:p>
        </p:txBody>
      </p:sp>
      <p:sp>
        <p:nvSpPr>
          <p:cNvPr id="10" name="TextBox 9">
            <a:extLst>
              <a:ext uri="{FF2B5EF4-FFF2-40B4-BE49-F238E27FC236}">
                <a16:creationId xmlns:a16="http://schemas.microsoft.com/office/drawing/2014/main" id="{31F60A9E-46D0-49F0-BF45-9B754EEF817C}"/>
              </a:ext>
            </a:extLst>
          </p:cNvPr>
          <p:cNvSpPr txBox="1"/>
          <p:nvPr/>
        </p:nvSpPr>
        <p:spPr>
          <a:xfrm>
            <a:off x="3112631" y="451669"/>
            <a:ext cx="5347610" cy="461665"/>
          </a:xfrm>
          <a:prstGeom prst="rect">
            <a:avLst/>
          </a:prstGeom>
          <a:solidFill>
            <a:schemeClr val="tx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a:ea typeface="+mn-ea"/>
                <a:cs typeface="+mn-cs"/>
              </a:rPr>
              <a:t>Dayton Society of Interior Designers</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TextBox 1">
            <a:extLst>
              <a:ext uri="{FF2B5EF4-FFF2-40B4-BE49-F238E27FC236}">
                <a16:creationId xmlns:a16="http://schemas.microsoft.com/office/drawing/2014/main" id="{30F99B57-8520-491B-AE8F-0B9347A62C82}"/>
              </a:ext>
            </a:extLst>
          </p:cNvPr>
          <p:cNvSpPr txBox="1"/>
          <p:nvPr/>
        </p:nvSpPr>
        <p:spPr>
          <a:xfrm>
            <a:off x="2514600" y="1412421"/>
            <a:ext cx="3959679" cy="369332"/>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Insert Portfolio Picture</a:t>
            </a:r>
          </a:p>
        </p:txBody>
      </p:sp>
    </p:spTree>
    <p:extLst>
      <p:ext uri="{BB962C8B-B14F-4D97-AF65-F5344CB8AC3E}">
        <p14:creationId xmlns:p14="http://schemas.microsoft.com/office/powerpoint/2010/main" val="32843087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62434" y="1330779"/>
            <a:ext cx="1572502" cy="1692771"/>
          </a:xfrm>
          <a:prstGeom prst="rect">
            <a:avLst/>
          </a:prstGeom>
          <a:noFill/>
        </p:spPr>
        <p:txBody>
          <a:bodyPr wrap="square" rtlCol="0">
            <a:spAutoFit/>
          </a:bodyPr>
          <a:lstStyle/>
          <a:p>
            <a:pPr algn="r"/>
            <a:r>
              <a:rPr lang="en-US" sz="1400" dirty="0">
                <a:latin typeface="Arial"/>
                <a:ea typeface="Tahoma" panose="020B0604030504040204" pitchFamily="34" charset="0"/>
                <a:cs typeface="Arial"/>
              </a:rPr>
              <a:t>Provide </a:t>
            </a:r>
            <a:r>
              <a:rPr lang="en-US" sz="1400" b="1" dirty="0">
                <a:latin typeface="Arial"/>
                <a:ea typeface="Tahoma" panose="020B0604030504040204" pitchFamily="34" charset="0"/>
                <a:cs typeface="Arial"/>
              </a:rPr>
              <a:t>brief</a:t>
            </a:r>
            <a:r>
              <a:rPr lang="en-US" sz="1400" dirty="0">
                <a:latin typeface="Arial"/>
                <a:ea typeface="Tahoma" panose="020B0604030504040204" pitchFamily="34" charset="0"/>
                <a:cs typeface="Arial"/>
              </a:rPr>
              <a:t> text to highlight the most important design elements in this photo</a:t>
            </a:r>
            <a:r>
              <a:rPr lang="en-US" sz="1600" dirty="0">
                <a:latin typeface="Arial"/>
                <a:ea typeface="Tahoma" panose="020B0604030504040204" pitchFamily="34" charset="0"/>
                <a:cs typeface="Arial"/>
              </a:rPr>
              <a:t>.</a:t>
            </a:r>
          </a:p>
          <a:p>
            <a:pPr>
              <a:lnSpc>
                <a:spcPct val="80000"/>
              </a:lnSpc>
            </a:pPr>
            <a:endParaRPr lang="en-US" sz="1600" dirty="0">
              <a:solidFill>
                <a:srgbClr val="0092D2"/>
              </a:solidFill>
              <a:latin typeface="Arial"/>
              <a:ea typeface="Tahoma" panose="020B0604030504040204" pitchFamily="34" charset="0"/>
              <a:cs typeface="Arial"/>
            </a:endParaRPr>
          </a:p>
          <a:p>
            <a:pPr>
              <a:lnSpc>
                <a:spcPct val="120000"/>
              </a:lnSpc>
            </a:pPr>
            <a:endParaRPr lang="en-US" sz="1600" dirty="0">
              <a:solidFill>
                <a:srgbClr val="0092D2"/>
              </a:solidFill>
              <a:latin typeface="Arial"/>
              <a:ea typeface="Tahoma" panose="020B0604030504040204" pitchFamily="34" charset="0"/>
              <a:cs typeface="Arial"/>
            </a:endParaRPr>
          </a:p>
        </p:txBody>
      </p:sp>
      <p:sp>
        <p:nvSpPr>
          <p:cNvPr id="12" name="Rectangle 11"/>
          <p:cNvSpPr/>
          <p:nvPr/>
        </p:nvSpPr>
        <p:spPr>
          <a:xfrm>
            <a:off x="1934936" y="1134836"/>
            <a:ext cx="6931479" cy="3870724"/>
          </a:xfrm>
          <a:prstGeom prst="rect">
            <a:avLst/>
          </a:prstGeom>
          <a:solidFill>
            <a:schemeClr val="bg1">
              <a:lumMod val="95000"/>
            </a:schemeClr>
          </a:solid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C62306F-E17D-421E-B2C1-0EE371646CCA}"/>
              </a:ext>
            </a:extLst>
          </p:cNvPr>
          <p:cNvSpPr/>
          <p:nvPr/>
        </p:nvSpPr>
        <p:spPr>
          <a:xfrm>
            <a:off x="614022" y="407150"/>
            <a:ext cx="8250012" cy="584775"/>
          </a:xfrm>
          <a:prstGeom prst="rect">
            <a:avLst/>
          </a:prstGeom>
          <a:solidFill>
            <a:schemeClr val="tx1"/>
          </a:solidFill>
        </p:spPr>
        <p:txBody>
          <a:bodyPr wrap="square">
            <a:spAutoFit/>
          </a:bodyPr>
          <a:lstStyle/>
          <a:p>
            <a:pPr lvl="0"/>
            <a:r>
              <a:rPr lang="en-US" sz="3200" b="1" dirty="0">
                <a:solidFill>
                  <a:schemeClr val="bg1"/>
                </a:solidFill>
              </a:rPr>
              <a:t>D</a:t>
            </a:r>
          </a:p>
        </p:txBody>
      </p:sp>
      <p:sp>
        <p:nvSpPr>
          <p:cNvPr id="7" name="TextBox 6">
            <a:extLst>
              <a:ext uri="{FF2B5EF4-FFF2-40B4-BE49-F238E27FC236}">
                <a16:creationId xmlns:a16="http://schemas.microsoft.com/office/drawing/2014/main" id="{7CBD989E-1E9A-48C5-B0BC-CA84AD0229BE}"/>
              </a:ext>
            </a:extLst>
          </p:cNvPr>
          <p:cNvSpPr txBox="1"/>
          <p:nvPr/>
        </p:nvSpPr>
        <p:spPr>
          <a:xfrm>
            <a:off x="1054550" y="407151"/>
            <a:ext cx="400049" cy="584775"/>
          </a:xfrm>
          <a:prstGeom prst="rect">
            <a:avLst/>
          </a:prstGeom>
          <a:noFill/>
          <a:ln>
            <a:solidFill>
              <a:schemeClr val="bg1"/>
            </a:solidFill>
          </a:ln>
        </p:spPr>
        <p:txBody>
          <a:bodyPr wrap="square" rtlCol="0">
            <a:spAutoFit/>
          </a:bodyPr>
          <a:lstStyle/>
          <a:p>
            <a:r>
              <a:rPr lang="en-US" sz="3200" b="1" dirty="0">
                <a:solidFill>
                  <a:schemeClr val="bg1"/>
                </a:solidFill>
              </a:rPr>
              <a:t>S</a:t>
            </a:r>
          </a:p>
        </p:txBody>
      </p:sp>
      <p:sp>
        <p:nvSpPr>
          <p:cNvPr id="8" name="TextBox 7">
            <a:extLst>
              <a:ext uri="{FF2B5EF4-FFF2-40B4-BE49-F238E27FC236}">
                <a16:creationId xmlns:a16="http://schemas.microsoft.com/office/drawing/2014/main" id="{C07EF64D-4D2A-4616-B60A-5F5D8AEF5349}"/>
              </a:ext>
            </a:extLst>
          </p:cNvPr>
          <p:cNvSpPr txBox="1"/>
          <p:nvPr/>
        </p:nvSpPr>
        <p:spPr>
          <a:xfrm>
            <a:off x="1455287" y="407149"/>
            <a:ext cx="400049" cy="584775"/>
          </a:xfrm>
          <a:prstGeom prst="rect">
            <a:avLst/>
          </a:prstGeom>
          <a:solidFill>
            <a:schemeClr val="tx1"/>
          </a:solidFill>
          <a:ln>
            <a:solidFill>
              <a:schemeClr val="bg1"/>
            </a:solidFill>
          </a:ln>
        </p:spPr>
        <p:txBody>
          <a:bodyPr wrap="square" rtlCol="0">
            <a:spAutoFit/>
          </a:bodyPr>
          <a:lstStyle/>
          <a:p>
            <a:pPr algn="ctr"/>
            <a:r>
              <a:rPr lang="en-US" sz="3200" b="1" dirty="0">
                <a:solidFill>
                  <a:schemeClr val="bg1"/>
                </a:solidFill>
              </a:rPr>
              <a:t>I</a:t>
            </a:r>
          </a:p>
        </p:txBody>
      </p:sp>
      <p:sp>
        <p:nvSpPr>
          <p:cNvPr id="9" name="TextBox 8">
            <a:extLst>
              <a:ext uri="{FF2B5EF4-FFF2-40B4-BE49-F238E27FC236}">
                <a16:creationId xmlns:a16="http://schemas.microsoft.com/office/drawing/2014/main" id="{39673BC5-4FAA-4BEC-B737-06F9D63DB690}"/>
              </a:ext>
            </a:extLst>
          </p:cNvPr>
          <p:cNvSpPr txBox="1"/>
          <p:nvPr/>
        </p:nvSpPr>
        <p:spPr>
          <a:xfrm>
            <a:off x="1854991" y="406011"/>
            <a:ext cx="410261" cy="584775"/>
          </a:xfrm>
          <a:prstGeom prst="rect">
            <a:avLst/>
          </a:prstGeom>
          <a:solidFill>
            <a:schemeClr val="tx1"/>
          </a:solidFill>
          <a:ln>
            <a:solidFill>
              <a:schemeClr val="bg1"/>
            </a:solidFill>
          </a:ln>
        </p:spPr>
        <p:txBody>
          <a:bodyPr wrap="square" rtlCol="0">
            <a:spAutoFit/>
          </a:bodyPr>
          <a:lstStyle/>
          <a:p>
            <a:pPr algn="l"/>
            <a:r>
              <a:rPr lang="en-US" sz="3200" b="1" dirty="0">
                <a:solidFill>
                  <a:schemeClr val="bg1"/>
                </a:solidFill>
              </a:rPr>
              <a:t>D</a:t>
            </a:r>
          </a:p>
        </p:txBody>
      </p:sp>
      <p:sp>
        <p:nvSpPr>
          <p:cNvPr id="10" name="TextBox 9">
            <a:extLst>
              <a:ext uri="{FF2B5EF4-FFF2-40B4-BE49-F238E27FC236}">
                <a16:creationId xmlns:a16="http://schemas.microsoft.com/office/drawing/2014/main" id="{31F60A9E-46D0-49F0-BF45-9B754EEF817C}"/>
              </a:ext>
            </a:extLst>
          </p:cNvPr>
          <p:cNvSpPr txBox="1"/>
          <p:nvPr/>
        </p:nvSpPr>
        <p:spPr>
          <a:xfrm>
            <a:off x="3112631" y="451669"/>
            <a:ext cx="5347610" cy="461665"/>
          </a:xfrm>
          <a:prstGeom prst="rect">
            <a:avLst/>
          </a:prstGeom>
          <a:solidFill>
            <a:schemeClr val="tx1"/>
          </a:solidFill>
        </p:spPr>
        <p:txBody>
          <a:bodyPr wrap="square" rtlCol="0">
            <a:spAutoFit/>
          </a:bodyPr>
          <a:lstStyle/>
          <a:p>
            <a:pPr algn="l"/>
            <a:r>
              <a:rPr lang="en-US" sz="2400" dirty="0">
                <a:solidFill>
                  <a:schemeClr val="bg1"/>
                </a:solidFill>
              </a:rPr>
              <a:t>Dayton Society of Interior Designers</a:t>
            </a:r>
            <a:endParaRPr lang="en-US" dirty="0">
              <a:solidFill>
                <a:schemeClr val="bg1"/>
              </a:solidFill>
            </a:endParaRPr>
          </a:p>
        </p:txBody>
      </p:sp>
      <p:sp>
        <p:nvSpPr>
          <p:cNvPr id="2" name="TextBox 1">
            <a:extLst>
              <a:ext uri="{FF2B5EF4-FFF2-40B4-BE49-F238E27FC236}">
                <a16:creationId xmlns:a16="http://schemas.microsoft.com/office/drawing/2014/main" id="{30F99B57-8520-491B-AE8F-0B9347A62C82}"/>
              </a:ext>
            </a:extLst>
          </p:cNvPr>
          <p:cNvSpPr txBox="1"/>
          <p:nvPr/>
        </p:nvSpPr>
        <p:spPr>
          <a:xfrm>
            <a:off x="2514600" y="1412421"/>
            <a:ext cx="3959679" cy="369332"/>
          </a:xfrm>
          <a:prstGeom prst="rect">
            <a:avLst/>
          </a:prstGeom>
          <a:solidFill>
            <a:schemeClr val="bg1"/>
          </a:solidFill>
        </p:spPr>
        <p:txBody>
          <a:bodyPr wrap="square" rtlCol="0">
            <a:spAutoFit/>
          </a:bodyPr>
          <a:lstStyle/>
          <a:p>
            <a:pPr algn="l"/>
            <a:r>
              <a:rPr lang="en-US" dirty="0"/>
              <a:t>Insert Portfolio Picture</a:t>
            </a:r>
          </a:p>
        </p:txBody>
      </p:sp>
    </p:spTree>
    <p:extLst>
      <p:ext uri="{BB962C8B-B14F-4D97-AF65-F5344CB8AC3E}">
        <p14:creationId xmlns:p14="http://schemas.microsoft.com/office/powerpoint/2010/main" val="491237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62434" y="1330779"/>
            <a:ext cx="1572502" cy="1692771"/>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Provide </a:t>
            </a:r>
            <a:r>
              <a:rPr kumimoji="0" lang="en-US" sz="1400" b="1"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brief</a:t>
            </a:r>
            <a:r>
              <a:rPr kumimoji="0" lang="en-US" sz="1400" b="0"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 text to highlight the most important design elements in this photo</a:t>
            </a:r>
            <a:r>
              <a:rPr kumimoji="0" lang="en-US" sz="1600" b="0"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a:t>
            </a:r>
          </a:p>
          <a:p>
            <a:pPr marL="0" marR="0" lvl="0" indent="0" algn="l" defTabSz="457200" rtl="0" eaLnBrk="1" fontAlgn="auto" latinLnBrk="0" hangingPunct="1">
              <a:lnSpc>
                <a:spcPct val="8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92D2"/>
              </a:solidFill>
              <a:effectLst/>
              <a:uLnTx/>
              <a:uFillTx/>
              <a:latin typeface="Arial"/>
              <a:ea typeface="Tahoma" panose="020B0604030504040204" pitchFamily="34" charset="0"/>
              <a:cs typeface="Arial"/>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92D2"/>
              </a:solidFill>
              <a:effectLst/>
              <a:uLnTx/>
              <a:uFillTx/>
              <a:latin typeface="Arial"/>
              <a:ea typeface="Tahoma" panose="020B0604030504040204" pitchFamily="34" charset="0"/>
              <a:cs typeface="Arial"/>
            </a:endParaRPr>
          </a:p>
        </p:txBody>
      </p:sp>
      <p:sp>
        <p:nvSpPr>
          <p:cNvPr id="12" name="Rectangle 11"/>
          <p:cNvSpPr/>
          <p:nvPr/>
        </p:nvSpPr>
        <p:spPr>
          <a:xfrm>
            <a:off x="1934936" y="1134836"/>
            <a:ext cx="6931479" cy="3870724"/>
          </a:xfrm>
          <a:prstGeom prst="rect">
            <a:avLst/>
          </a:prstGeom>
          <a:solidFill>
            <a:schemeClr val="bg1">
              <a:lumMod val="95000"/>
            </a:schemeClr>
          </a:solid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2C62306F-E17D-421E-B2C1-0EE371646CCA}"/>
              </a:ext>
            </a:extLst>
          </p:cNvPr>
          <p:cNvSpPr/>
          <p:nvPr/>
        </p:nvSpPr>
        <p:spPr>
          <a:xfrm>
            <a:off x="616403" y="407150"/>
            <a:ext cx="8250012" cy="584775"/>
          </a:xfrm>
          <a:prstGeom prst="rect">
            <a:avLst/>
          </a:prstGeom>
          <a:solidFill>
            <a:schemeClr val="tx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D</a:t>
            </a:r>
          </a:p>
        </p:txBody>
      </p:sp>
      <p:sp>
        <p:nvSpPr>
          <p:cNvPr id="7" name="TextBox 6">
            <a:extLst>
              <a:ext uri="{FF2B5EF4-FFF2-40B4-BE49-F238E27FC236}">
                <a16:creationId xmlns:a16="http://schemas.microsoft.com/office/drawing/2014/main" id="{7CBD989E-1E9A-48C5-B0BC-CA84AD0229BE}"/>
              </a:ext>
            </a:extLst>
          </p:cNvPr>
          <p:cNvSpPr txBox="1"/>
          <p:nvPr/>
        </p:nvSpPr>
        <p:spPr>
          <a:xfrm>
            <a:off x="1054550" y="407151"/>
            <a:ext cx="400049" cy="584775"/>
          </a:xfrm>
          <a:prstGeom prst="rect">
            <a:avLst/>
          </a:prstGeom>
          <a:noFill/>
          <a:ln>
            <a:solidFill>
              <a:schemeClr val="bg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S</a:t>
            </a:r>
          </a:p>
        </p:txBody>
      </p:sp>
      <p:sp>
        <p:nvSpPr>
          <p:cNvPr id="8" name="TextBox 7">
            <a:extLst>
              <a:ext uri="{FF2B5EF4-FFF2-40B4-BE49-F238E27FC236}">
                <a16:creationId xmlns:a16="http://schemas.microsoft.com/office/drawing/2014/main" id="{C07EF64D-4D2A-4616-B60A-5F5D8AEF5349}"/>
              </a:ext>
            </a:extLst>
          </p:cNvPr>
          <p:cNvSpPr txBox="1"/>
          <p:nvPr/>
        </p:nvSpPr>
        <p:spPr>
          <a:xfrm>
            <a:off x="1455287" y="407149"/>
            <a:ext cx="400049" cy="584775"/>
          </a:xfrm>
          <a:prstGeom prst="rect">
            <a:avLst/>
          </a:prstGeom>
          <a:solidFill>
            <a:schemeClr val="tx1"/>
          </a:solidFill>
          <a:ln>
            <a:solidFill>
              <a:schemeClr val="bg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I</a:t>
            </a:r>
          </a:p>
        </p:txBody>
      </p:sp>
      <p:sp>
        <p:nvSpPr>
          <p:cNvPr id="9" name="TextBox 8">
            <a:extLst>
              <a:ext uri="{FF2B5EF4-FFF2-40B4-BE49-F238E27FC236}">
                <a16:creationId xmlns:a16="http://schemas.microsoft.com/office/drawing/2014/main" id="{39673BC5-4FAA-4BEC-B737-06F9D63DB690}"/>
              </a:ext>
            </a:extLst>
          </p:cNvPr>
          <p:cNvSpPr txBox="1"/>
          <p:nvPr/>
        </p:nvSpPr>
        <p:spPr>
          <a:xfrm>
            <a:off x="1857031" y="407148"/>
            <a:ext cx="410261" cy="584775"/>
          </a:xfrm>
          <a:prstGeom prst="rect">
            <a:avLst/>
          </a:prstGeom>
          <a:solidFill>
            <a:schemeClr val="tx1"/>
          </a:solidFill>
          <a:ln>
            <a:solidFill>
              <a:schemeClr val="bg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D</a:t>
            </a:r>
          </a:p>
        </p:txBody>
      </p:sp>
      <p:sp>
        <p:nvSpPr>
          <p:cNvPr id="10" name="TextBox 9">
            <a:extLst>
              <a:ext uri="{FF2B5EF4-FFF2-40B4-BE49-F238E27FC236}">
                <a16:creationId xmlns:a16="http://schemas.microsoft.com/office/drawing/2014/main" id="{31F60A9E-46D0-49F0-BF45-9B754EEF817C}"/>
              </a:ext>
            </a:extLst>
          </p:cNvPr>
          <p:cNvSpPr txBox="1"/>
          <p:nvPr/>
        </p:nvSpPr>
        <p:spPr>
          <a:xfrm>
            <a:off x="3112631" y="451669"/>
            <a:ext cx="5347610" cy="461665"/>
          </a:xfrm>
          <a:prstGeom prst="rect">
            <a:avLst/>
          </a:prstGeom>
          <a:solidFill>
            <a:schemeClr val="tx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a:ea typeface="+mn-ea"/>
                <a:cs typeface="+mn-cs"/>
              </a:rPr>
              <a:t>Dayton Society of Interior Designers</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TextBox 1">
            <a:extLst>
              <a:ext uri="{FF2B5EF4-FFF2-40B4-BE49-F238E27FC236}">
                <a16:creationId xmlns:a16="http://schemas.microsoft.com/office/drawing/2014/main" id="{30F99B57-8520-491B-AE8F-0B9347A62C82}"/>
              </a:ext>
            </a:extLst>
          </p:cNvPr>
          <p:cNvSpPr txBox="1"/>
          <p:nvPr/>
        </p:nvSpPr>
        <p:spPr>
          <a:xfrm>
            <a:off x="2514600" y="1412421"/>
            <a:ext cx="3959679" cy="369332"/>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Insert Portfolio Picture</a:t>
            </a:r>
          </a:p>
        </p:txBody>
      </p:sp>
    </p:spTree>
    <p:extLst>
      <p:ext uri="{BB962C8B-B14F-4D97-AF65-F5344CB8AC3E}">
        <p14:creationId xmlns:p14="http://schemas.microsoft.com/office/powerpoint/2010/main" val="8171145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62434" y="1330779"/>
            <a:ext cx="1572502" cy="1692771"/>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Provide </a:t>
            </a:r>
            <a:r>
              <a:rPr kumimoji="0" lang="en-US" sz="1400" b="1"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brief</a:t>
            </a:r>
            <a:r>
              <a:rPr kumimoji="0" lang="en-US" sz="1400" b="0"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 text to highlight the most important design elements in this photo</a:t>
            </a:r>
            <a:r>
              <a:rPr kumimoji="0" lang="en-US" sz="1600" b="0"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a:t>
            </a:r>
          </a:p>
          <a:p>
            <a:pPr marL="0" marR="0" lvl="0" indent="0" algn="l" defTabSz="457200" rtl="0" eaLnBrk="1" fontAlgn="auto" latinLnBrk="0" hangingPunct="1">
              <a:lnSpc>
                <a:spcPct val="8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92D2"/>
              </a:solidFill>
              <a:effectLst/>
              <a:uLnTx/>
              <a:uFillTx/>
              <a:latin typeface="Arial"/>
              <a:ea typeface="Tahoma" panose="020B0604030504040204" pitchFamily="34" charset="0"/>
              <a:cs typeface="Arial"/>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92D2"/>
              </a:solidFill>
              <a:effectLst/>
              <a:uLnTx/>
              <a:uFillTx/>
              <a:latin typeface="Arial"/>
              <a:ea typeface="Tahoma" panose="020B0604030504040204" pitchFamily="34" charset="0"/>
              <a:cs typeface="Arial"/>
            </a:endParaRPr>
          </a:p>
        </p:txBody>
      </p:sp>
      <p:sp>
        <p:nvSpPr>
          <p:cNvPr id="12" name="Rectangle 11"/>
          <p:cNvSpPr/>
          <p:nvPr/>
        </p:nvSpPr>
        <p:spPr>
          <a:xfrm>
            <a:off x="1934936" y="1134836"/>
            <a:ext cx="6931479" cy="3870724"/>
          </a:xfrm>
          <a:prstGeom prst="rect">
            <a:avLst/>
          </a:prstGeom>
          <a:solidFill>
            <a:schemeClr val="bg1">
              <a:lumMod val="95000"/>
            </a:schemeClr>
          </a:solid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2C62306F-E17D-421E-B2C1-0EE371646CCA}"/>
              </a:ext>
            </a:extLst>
          </p:cNvPr>
          <p:cNvSpPr/>
          <p:nvPr/>
        </p:nvSpPr>
        <p:spPr>
          <a:xfrm>
            <a:off x="616403" y="407150"/>
            <a:ext cx="8250012" cy="584775"/>
          </a:xfrm>
          <a:prstGeom prst="rect">
            <a:avLst/>
          </a:prstGeom>
          <a:solidFill>
            <a:schemeClr val="tx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D</a:t>
            </a:r>
          </a:p>
        </p:txBody>
      </p:sp>
      <p:sp>
        <p:nvSpPr>
          <p:cNvPr id="7" name="TextBox 6">
            <a:extLst>
              <a:ext uri="{FF2B5EF4-FFF2-40B4-BE49-F238E27FC236}">
                <a16:creationId xmlns:a16="http://schemas.microsoft.com/office/drawing/2014/main" id="{7CBD989E-1E9A-48C5-B0BC-CA84AD0229BE}"/>
              </a:ext>
            </a:extLst>
          </p:cNvPr>
          <p:cNvSpPr txBox="1"/>
          <p:nvPr/>
        </p:nvSpPr>
        <p:spPr>
          <a:xfrm>
            <a:off x="1054550" y="407151"/>
            <a:ext cx="400049" cy="584775"/>
          </a:xfrm>
          <a:prstGeom prst="rect">
            <a:avLst/>
          </a:prstGeom>
          <a:noFill/>
          <a:ln>
            <a:solidFill>
              <a:schemeClr val="bg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S</a:t>
            </a:r>
          </a:p>
        </p:txBody>
      </p:sp>
      <p:sp>
        <p:nvSpPr>
          <p:cNvPr id="8" name="TextBox 7">
            <a:extLst>
              <a:ext uri="{FF2B5EF4-FFF2-40B4-BE49-F238E27FC236}">
                <a16:creationId xmlns:a16="http://schemas.microsoft.com/office/drawing/2014/main" id="{C07EF64D-4D2A-4616-B60A-5F5D8AEF5349}"/>
              </a:ext>
            </a:extLst>
          </p:cNvPr>
          <p:cNvSpPr txBox="1"/>
          <p:nvPr/>
        </p:nvSpPr>
        <p:spPr>
          <a:xfrm>
            <a:off x="1455287" y="407149"/>
            <a:ext cx="400049" cy="584775"/>
          </a:xfrm>
          <a:prstGeom prst="rect">
            <a:avLst/>
          </a:prstGeom>
          <a:solidFill>
            <a:schemeClr val="tx1"/>
          </a:solidFill>
          <a:ln>
            <a:solidFill>
              <a:schemeClr val="bg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I</a:t>
            </a:r>
          </a:p>
        </p:txBody>
      </p:sp>
      <p:sp>
        <p:nvSpPr>
          <p:cNvPr id="9" name="TextBox 8">
            <a:extLst>
              <a:ext uri="{FF2B5EF4-FFF2-40B4-BE49-F238E27FC236}">
                <a16:creationId xmlns:a16="http://schemas.microsoft.com/office/drawing/2014/main" id="{39673BC5-4FAA-4BEC-B737-06F9D63DB690}"/>
              </a:ext>
            </a:extLst>
          </p:cNvPr>
          <p:cNvSpPr txBox="1"/>
          <p:nvPr/>
        </p:nvSpPr>
        <p:spPr>
          <a:xfrm>
            <a:off x="1857031" y="407148"/>
            <a:ext cx="410261" cy="584775"/>
          </a:xfrm>
          <a:prstGeom prst="rect">
            <a:avLst/>
          </a:prstGeom>
          <a:solidFill>
            <a:schemeClr val="tx1"/>
          </a:solidFill>
          <a:ln>
            <a:solidFill>
              <a:schemeClr val="bg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D</a:t>
            </a:r>
          </a:p>
        </p:txBody>
      </p:sp>
      <p:sp>
        <p:nvSpPr>
          <p:cNvPr id="10" name="TextBox 9">
            <a:extLst>
              <a:ext uri="{FF2B5EF4-FFF2-40B4-BE49-F238E27FC236}">
                <a16:creationId xmlns:a16="http://schemas.microsoft.com/office/drawing/2014/main" id="{31F60A9E-46D0-49F0-BF45-9B754EEF817C}"/>
              </a:ext>
            </a:extLst>
          </p:cNvPr>
          <p:cNvSpPr txBox="1"/>
          <p:nvPr/>
        </p:nvSpPr>
        <p:spPr>
          <a:xfrm>
            <a:off x="3112631" y="451669"/>
            <a:ext cx="5347610" cy="461665"/>
          </a:xfrm>
          <a:prstGeom prst="rect">
            <a:avLst/>
          </a:prstGeom>
          <a:solidFill>
            <a:schemeClr val="tx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a:ea typeface="+mn-ea"/>
                <a:cs typeface="+mn-cs"/>
              </a:rPr>
              <a:t>Dayton Society of Interior Designers</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TextBox 1">
            <a:extLst>
              <a:ext uri="{FF2B5EF4-FFF2-40B4-BE49-F238E27FC236}">
                <a16:creationId xmlns:a16="http://schemas.microsoft.com/office/drawing/2014/main" id="{30F99B57-8520-491B-AE8F-0B9347A62C82}"/>
              </a:ext>
            </a:extLst>
          </p:cNvPr>
          <p:cNvSpPr txBox="1"/>
          <p:nvPr/>
        </p:nvSpPr>
        <p:spPr>
          <a:xfrm>
            <a:off x="2514600" y="1412421"/>
            <a:ext cx="3959679" cy="369332"/>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Insert Portfolio Picture</a:t>
            </a:r>
          </a:p>
        </p:txBody>
      </p:sp>
    </p:spTree>
    <p:extLst>
      <p:ext uri="{BB962C8B-B14F-4D97-AF65-F5344CB8AC3E}">
        <p14:creationId xmlns:p14="http://schemas.microsoft.com/office/powerpoint/2010/main" val="3215149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62434" y="1330779"/>
            <a:ext cx="1572502" cy="1692771"/>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Provide </a:t>
            </a:r>
            <a:r>
              <a:rPr kumimoji="0" lang="en-US" sz="1400" b="1"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brief</a:t>
            </a:r>
            <a:r>
              <a:rPr kumimoji="0" lang="en-US" sz="1400" b="0"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 text to highlight the most important design elements in this photo</a:t>
            </a:r>
            <a:r>
              <a:rPr kumimoji="0" lang="en-US" sz="1600" b="0"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a:t>
            </a:r>
          </a:p>
          <a:p>
            <a:pPr marL="0" marR="0" lvl="0" indent="0" algn="l" defTabSz="457200" rtl="0" eaLnBrk="1" fontAlgn="auto" latinLnBrk="0" hangingPunct="1">
              <a:lnSpc>
                <a:spcPct val="8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92D2"/>
              </a:solidFill>
              <a:effectLst/>
              <a:uLnTx/>
              <a:uFillTx/>
              <a:latin typeface="Arial"/>
              <a:ea typeface="Tahoma" panose="020B0604030504040204" pitchFamily="34" charset="0"/>
              <a:cs typeface="Arial"/>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92D2"/>
              </a:solidFill>
              <a:effectLst/>
              <a:uLnTx/>
              <a:uFillTx/>
              <a:latin typeface="Arial"/>
              <a:ea typeface="Tahoma" panose="020B0604030504040204" pitchFamily="34" charset="0"/>
              <a:cs typeface="Arial"/>
            </a:endParaRPr>
          </a:p>
        </p:txBody>
      </p:sp>
      <p:sp>
        <p:nvSpPr>
          <p:cNvPr id="12" name="Rectangle 11"/>
          <p:cNvSpPr/>
          <p:nvPr/>
        </p:nvSpPr>
        <p:spPr>
          <a:xfrm>
            <a:off x="1934936" y="1134836"/>
            <a:ext cx="6931479" cy="3870724"/>
          </a:xfrm>
          <a:prstGeom prst="rect">
            <a:avLst/>
          </a:prstGeom>
          <a:solidFill>
            <a:schemeClr val="bg1">
              <a:lumMod val="95000"/>
            </a:schemeClr>
          </a:solid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2C62306F-E17D-421E-B2C1-0EE371646CCA}"/>
              </a:ext>
            </a:extLst>
          </p:cNvPr>
          <p:cNvSpPr/>
          <p:nvPr/>
        </p:nvSpPr>
        <p:spPr>
          <a:xfrm>
            <a:off x="616403" y="407150"/>
            <a:ext cx="8250012" cy="584775"/>
          </a:xfrm>
          <a:prstGeom prst="rect">
            <a:avLst/>
          </a:prstGeom>
          <a:solidFill>
            <a:schemeClr val="tx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D</a:t>
            </a:r>
          </a:p>
        </p:txBody>
      </p:sp>
      <p:sp>
        <p:nvSpPr>
          <p:cNvPr id="7" name="TextBox 6">
            <a:extLst>
              <a:ext uri="{FF2B5EF4-FFF2-40B4-BE49-F238E27FC236}">
                <a16:creationId xmlns:a16="http://schemas.microsoft.com/office/drawing/2014/main" id="{7CBD989E-1E9A-48C5-B0BC-CA84AD0229BE}"/>
              </a:ext>
            </a:extLst>
          </p:cNvPr>
          <p:cNvSpPr txBox="1"/>
          <p:nvPr/>
        </p:nvSpPr>
        <p:spPr>
          <a:xfrm>
            <a:off x="1054550" y="407151"/>
            <a:ext cx="400049" cy="584775"/>
          </a:xfrm>
          <a:prstGeom prst="rect">
            <a:avLst/>
          </a:prstGeom>
          <a:noFill/>
          <a:ln>
            <a:solidFill>
              <a:schemeClr val="bg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S</a:t>
            </a:r>
          </a:p>
        </p:txBody>
      </p:sp>
      <p:sp>
        <p:nvSpPr>
          <p:cNvPr id="8" name="TextBox 7">
            <a:extLst>
              <a:ext uri="{FF2B5EF4-FFF2-40B4-BE49-F238E27FC236}">
                <a16:creationId xmlns:a16="http://schemas.microsoft.com/office/drawing/2014/main" id="{C07EF64D-4D2A-4616-B60A-5F5D8AEF5349}"/>
              </a:ext>
            </a:extLst>
          </p:cNvPr>
          <p:cNvSpPr txBox="1"/>
          <p:nvPr/>
        </p:nvSpPr>
        <p:spPr>
          <a:xfrm>
            <a:off x="1455287" y="407149"/>
            <a:ext cx="400049" cy="584775"/>
          </a:xfrm>
          <a:prstGeom prst="rect">
            <a:avLst/>
          </a:prstGeom>
          <a:solidFill>
            <a:schemeClr val="tx1"/>
          </a:solidFill>
          <a:ln>
            <a:solidFill>
              <a:schemeClr val="bg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I</a:t>
            </a:r>
          </a:p>
        </p:txBody>
      </p:sp>
      <p:sp>
        <p:nvSpPr>
          <p:cNvPr id="9" name="TextBox 8">
            <a:extLst>
              <a:ext uri="{FF2B5EF4-FFF2-40B4-BE49-F238E27FC236}">
                <a16:creationId xmlns:a16="http://schemas.microsoft.com/office/drawing/2014/main" id="{39673BC5-4FAA-4BEC-B737-06F9D63DB690}"/>
              </a:ext>
            </a:extLst>
          </p:cNvPr>
          <p:cNvSpPr txBox="1"/>
          <p:nvPr/>
        </p:nvSpPr>
        <p:spPr>
          <a:xfrm>
            <a:off x="1857031" y="407148"/>
            <a:ext cx="410261" cy="584775"/>
          </a:xfrm>
          <a:prstGeom prst="rect">
            <a:avLst/>
          </a:prstGeom>
          <a:solidFill>
            <a:schemeClr val="tx1"/>
          </a:solidFill>
          <a:ln>
            <a:solidFill>
              <a:schemeClr val="bg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D</a:t>
            </a:r>
          </a:p>
        </p:txBody>
      </p:sp>
      <p:sp>
        <p:nvSpPr>
          <p:cNvPr id="10" name="TextBox 9">
            <a:extLst>
              <a:ext uri="{FF2B5EF4-FFF2-40B4-BE49-F238E27FC236}">
                <a16:creationId xmlns:a16="http://schemas.microsoft.com/office/drawing/2014/main" id="{31F60A9E-46D0-49F0-BF45-9B754EEF817C}"/>
              </a:ext>
            </a:extLst>
          </p:cNvPr>
          <p:cNvSpPr txBox="1"/>
          <p:nvPr/>
        </p:nvSpPr>
        <p:spPr>
          <a:xfrm>
            <a:off x="3112631" y="451669"/>
            <a:ext cx="5347610" cy="461665"/>
          </a:xfrm>
          <a:prstGeom prst="rect">
            <a:avLst/>
          </a:prstGeom>
          <a:solidFill>
            <a:schemeClr val="tx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a:ea typeface="+mn-ea"/>
                <a:cs typeface="+mn-cs"/>
              </a:rPr>
              <a:t>Dayton Society of Interior Designers</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TextBox 1">
            <a:extLst>
              <a:ext uri="{FF2B5EF4-FFF2-40B4-BE49-F238E27FC236}">
                <a16:creationId xmlns:a16="http://schemas.microsoft.com/office/drawing/2014/main" id="{30F99B57-8520-491B-AE8F-0B9347A62C82}"/>
              </a:ext>
            </a:extLst>
          </p:cNvPr>
          <p:cNvSpPr txBox="1"/>
          <p:nvPr/>
        </p:nvSpPr>
        <p:spPr>
          <a:xfrm>
            <a:off x="2514600" y="1412421"/>
            <a:ext cx="3959679" cy="369332"/>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Insert Portfolio Picture</a:t>
            </a:r>
          </a:p>
        </p:txBody>
      </p:sp>
    </p:spTree>
    <p:extLst>
      <p:ext uri="{BB962C8B-B14F-4D97-AF65-F5344CB8AC3E}">
        <p14:creationId xmlns:p14="http://schemas.microsoft.com/office/powerpoint/2010/main" val="3045259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62434" y="1330779"/>
            <a:ext cx="1572502" cy="1692771"/>
          </a:xfrm>
          <a:prstGeom prst="rect">
            <a:avLst/>
          </a:prstGeom>
          <a:noFill/>
        </p:spPr>
        <p:txBody>
          <a:bodyPr wrap="square" rtlCol="0">
            <a:spAutoFit/>
          </a:bodyPr>
          <a:lstStyle/>
          <a:p>
            <a:pPr algn="r"/>
            <a:r>
              <a:rPr lang="en-US" sz="1400" dirty="0">
                <a:latin typeface="Arial"/>
                <a:ea typeface="Tahoma" panose="020B0604030504040204" pitchFamily="34" charset="0"/>
                <a:cs typeface="Arial"/>
              </a:rPr>
              <a:t>Provide </a:t>
            </a:r>
            <a:r>
              <a:rPr lang="en-US" sz="1400" b="1" dirty="0">
                <a:latin typeface="Arial"/>
                <a:ea typeface="Tahoma" panose="020B0604030504040204" pitchFamily="34" charset="0"/>
                <a:cs typeface="Arial"/>
              </a:rPr>
              <a:t>brief</a:t>
            </a:r>
            <a:r>
              <a:rPr lang="en-US" sz="1400" dirty="0">
                <a:latin typeface="Arial"/>
                <a:ea typeface="Tahoma" panose="020B0604030504040204" pitchFamily="34" charset="0"/>
                <a:cs typeface="Arial"/>
              </a:rPr>
              <a:t> text to highlight the most important design elements in this photo</a:t>
            </a:r>
            <a:r>
              <a:rPr lang="en-US" sz="1600" dirty="0">
                <a:latin typeface="Arial"/>
                <a:ea typeface="Tahoma" panose="020B0604030504040204" pitchFamily="34" charset="0"/>
                <a:cs typeface="Arial"/>
              </a:rPr>
              <a:t>.</a:t>
            </a:r>
          </a:p>
          <a:p>
            <a:pPr>
              <a:lnSpc>
                <a:spcPct val="80000"/>
              </a:lnSpc>
            </a:pPr>
            <a:endParaRPr lang="en-US" sz="1600" dirty="0">
              <a:solidFill>
                <a:srgbClr val="0092D2"/>
              </a:solidFill>
              <a:latin typeface="Arial"/>
              <a:ea typeface="Tahoma" panose="020B0604030504040204" pitchFamily="34" charset="0"/>
              <a:cs typeface="Arial"/>
            </a:endParaRPr>
          </a:p>
          <a:p>
            <a:pPr>
              <a:lnSpc>
                <a:spcPct val="120000"/>
              </a:lnSpc>
            </a:pPr>
            <a:endParaRPr lang="en-US" sz="1600" dirty="0">
              <a:solidFill>
                <a:srgbClr val="0092D2"/>
              </a:solidFill>
              <a:latin typeface="Arial"/>
              <a:ea typeface="Tahoma" panose="020B0604030504040204" pitchFamily="34" charset="0"/>
              <a:cs typeface="Arial"/>
            </a:endParaRPr>
          </a:p>
        </p:txBody>
      </p:sp>
      <p:sp>
        <p:nvSpPr>
          <p:cNvPr id="12" name="Rectangle 11"/>
          <p:cNvSpPr/>
          <p:nvPr/>
        </p:nvSpPr>
        <p:spPr>
          <a:xfrm>
            <a:off x="1934936" y="1134836"/>
            <a:ext cx="6931479" cy="3870724"/>
          </a:xfrm>
          <a:prstGeom prst="rect">
            <a:avLst/>
          </a:prstGeom>
          <a:solidFill>
            <a:schemeClr val="bg1">
              <a:lumMod val="95000"/>
            </a:schemeClr>
          </a:solid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C62306F-E17D-421E-B2C1-0EE371646CCA}"/>
              </a:ext>
            </a:extLst>
          </p:cNvPr>
          <p:cNvSpPr/>
          <p:nvPr/>
        </p:nvSpPr>
        <p:spPr>
          <a:xfrm>
            <a:off x="616403" y="407150"/>
            <a:ext cx="8250012" cy="584775"/>
          </a:xfrm>
          <a:prstGeom prst="rect">
            <a:avLst/>
          </a:prstGeom>
          <a:solidFill>
            <a:schemeClr val="tx1"/>
          </a:solidFill>
        </p:spPr>
        <p:txBody>
          <a:bodyPr wrap="square">
            <a:spAutoFit/>
          </a:bodyPr>
          <a:lstStyle/>
          <a:p>
            <a:pPr lvl="0"/>
            <a:r>
              <a:rPr lang="en-US" sz="3200" b="1" dirty="0">
                <a:solidFill>
                  <a:schemeClr val="bg1"/>
                </a:solidFill>
              </a:rPr>
              <a:t>D</a:t>
            </a:r>
          </a:p>
        </p:txBody>
      </p:sp>
      <p:sp>
        <p:nvSpPr>
          <p:cNvPr id="7" name="TextBox 6">
            <a:extLst>
              <a:ext uri="{FF2B5EF4-FFF2-40B4-BE49-F238E27FC236}">
                <a16:creationId xmlns:a16="http://schemas.microsoft.com/office/drawing/2014/main" id="{7CBD989E-1E9A-48C5-B0BC-CA84AD0229BE}"/>
              </a:ext>
            </a:extLst>
          </p:cNvPr>
          <p:cNvSpPr txBox="1"/>
          <p:nvPr/>
        </p:nvSpPr>
        <p:spPr>
          <a:xfrm>
            <a:off x="1045026" y="407151"/>
            <a:ext cx="400049" cy="584775"/>
          </a:xfrm>
          <a:prstGeom prst="rect">
            <a:avLst/>
          </a:prstGeom>
          <a:noFill/>
          <a:ln>
            <a:solidFill>
              <a:schemeClr val="bg1"/>
            </a:solidFill>
          </a:ln>
        </p:spPr>
        <p:txBody>
          <a:bodyPr wrap="square" rtlCol="0">
            <a:spAutoFit/>
          </a:bodyPr>
          <a:lstStyle/>
          <a:p>
            <a:r>
              <a:rPr lang="en-US" sz="3200" b="1" dirty="0">
                <a:solidFill>
                  <a:schemeClr val="bg1"/>
                </a:solidFill>
              </a:rPr>
              <a:t>S</a:t>
            </a:r>
          </a:p>
        </p:txBody>
      </p:sp>
      <p:sp>
        <p:nvSpPr>
          <p:cNvPr id="8" name="TextBox 7">
            <a:extLst>
              <a:ext uri="{FF2B5EF4-FFF2-40B4-BE49-F238E27FC236}">
                <a16:creationId xmlns:a16="http://schemas.microsoft.com/office/drawing/2014/main" id="{C07EF64D-4D2A-4616-B60A-5F5D8AEF5349}"/>
              </a:ext>
            </a:extLst>
          </p:cNvPr>
          <p:cNvSpPr txBox="1"/>
          <p:nvPr/>
        </p:nvSpPr>
        <p:spPr>
          <a:xfrm>
            <a:off x="1455287" y="407149"/>
            <a:ext cx="400049" cy="584775"/>
          </a:xfrm>
          <a:prstGeom prst="rect">
            <a:avLst/>
          </a:prstGeom>
          <a:solidFill>
            <a:schemeClr val="tx1"/>
          </a:solidFill>
          <a:ln>
            <a:solidFill>
              <a:schemeClr val="bg1"/>
            </a:solidFill>
          </a:ln>
        </p:spPr>
        <p:txBody>
          <a:bodyPr wrap="square" rtlCol="0">
            <a:spAutoFit/>
          </a:bodyPr>
          <a:lstStyle/>
          <a:p>
            <a:pPr algn="ctr"/>
            <a:r>
              <a:rPr lang="en-US" sz="3200" b="1" dirty="0">
                <a:solidFill>
                  <a:schemeClr val="bg1"/>
                </a:solidFill>
              </a:rPr>
              <a:t>I</a:t>
            </a:r>
          </a:p>
        </p:txBody>
      </p:sp>
      <p:sp>
        <p:nvSpPr>
          <p:cNvPr id="9" name="TextBox 8">
            <a:extLst>
              <a:ext uri="{FF2B5EF4-FFF2-40B4-BE49-F238E27FC236}">
                <a16:creationId xmlns:a16="http://schemas.microsoft.com/office/drawing/2014/main" id="{39673BC5-4FAA-4BEC-B737-06F9D63DB690}"/>
              </a:ext>
            </a:extLst>
          </p:cNvPr>
          <p:cNvSpPr txBox="1"/>
          <p:nvPr/>
        </p:nvSpPr>
        <p:spPr>
          <a:xfrm>
            <a:off x="1873698" y="407148"/>
            <a:ext cx="410261" cy="584775"/>
          </a:xfrm>
          <a:prstGeom prst="rect">
            <a:avLst/>
          </a:prstGeom>
          <a:solidFill>
            <a:schemeClr val="tx1"/>
          </a:solidFill>
          <a:ln>
            <a:solidFill>
              <a:schemeClr val="bg1"/>
            </a:solidFill>
          </a:ln>
        </p:spPr>
        <p:txBody>
          <a:bodyPr wrap="square" rtlCol="0">
            <a:spAutoFit/>
          </a:bodyPr>
          <a:lstStyle/>
          <a:p>
            <a:pPr algn="l"/>
            <a:r>
              <a:rPr lang="en-US" sz="3200" b="1" dirty="0">
                <a:solidFill>
                  <a:schemeClr val="bg1"/>
                </a:solidFill>
              </a:rPr>
              <a:t>D</a:t>
            </a:r>
          </a:p>
        </p:txBody>
      </p:sp>
      <p:sp>
        <p:nvSpPr>
          <p:cNvPr id="10" name="TextBox 9">
            <a:extLst>
              <a:ext uri="{FF2B5EF4-FFF2-40B4-BE49-F238E27FC236}">
                <a16:creationId xmlns:a16="http://schemas.microsoft.com/office/drawing/2014/main" id="{31F60A9E-46D0-49F0-BF45-9B754EEF817C}"/>
              </a:ext>
            </a:extLst>
          </p:cNvPr>
          <p:cNvSpPr txBox="1"/>
          <p:nvPr/>
        </p:nvSpPr>
        <p:spPr>
          <a:xfrm>
            <a:off x="3112631" y="451669"/>
            <a:ext cx="5347610" cy="461665"/>
          </a:xfrm>
          <a:prstGeom prst="rect">
            <a:avLst/>
          </a:prstGeom>
          <a:solidFill>
            <a:schemeClr val="tx1"/>
          </a:solidFill>
        </p:spPr>
        <p:txBody>
          <a:bodyPr wrap="square" rtlCol="0">
            <a:spAutoFit/>
          </a:bodyPr>
          <a:lstStyle/>
          <a:p>
            <a:pPr algn="l"/>
            <a:r>
              <a:rPr lang="en-US" sz="2400" dirty="0">
                <a:solidFill>
                  <a:schemeClr val="bg1"/>
                </a:solidFill>
              </a:rPr>
              <a:t>Dayton Society of Interior Designers</a:t>
            </a:r>
            <a:endParaRPr lang="en-US" dirty="0">
              <a:solidFill>
                <a:schemeClr val="bg1"/>
              </a:solidFill>
            </a:endParaRPr>
          </a:p>
        </p:txBody>
      </p:sp>
      <p:sp>
        <p:nvSpPr>
          <p:cNvPr id="2" name="TextBox 1">
            <a:extLst>
              <a:ext uri="{FF2B5EF4-FFF2-40B4-BE49-F238E27FC236}">
                <a16:creationId xmlns:a16="http://schemas.microsoft.com/office/drawing/2014/main" id="{30F99B57-8520-491B-AE8F-0B9347A62C82}"/>
              </a:ext>
            </a:extLst>
          </p:cNvPr>
          <p:cNvSpPr txBox="1"/>
          <p:nvPr/>
        </p:nvSpPr>
        <p:spPr>
          <a:xfrm>
            <a:off x="2514600" y="1412421"/>
            <a:ext cx="3959679" cy="369332"/>
          </a:xfrm>
          <a:prstGeom prst="rect">
            <a:avLst/>
          </a:prstGeom>
          <a:solidFill>
            <a:schemeClr val="bg1"/>
          </a:solidFill>
        </p:spPr>
        <p:txBody>
          <a:bodyPr wrap="square" rtlCol="0">
            <a:spAutoFit/>
          </a:bodyPr>
          <a:lstStyle/>
          <a:p>
            <a:pPr algn="l"/>
            <a:r>
              <a:rPr lang="en-US" dirty="0"/>
              <a:t>Insert Portfolio Picture</a:t>
            </a:r>
          </a:p>
        </p:txBody>
      </p:sp>
    </p:spTree>
    <p:extLst>
      <p:ext uri="{BB962C8B-B14F-4D97-AF65-F5344CB8AC3E}">
        <p14:creationId xmlns:p14="http://schemas.microsoft.com/office/powerpoint/2010/main" val="5091479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965042" y="1293903"/>
            <a:ext cx="7054996" cy="461665"/>
          </a:xfrm>
          <a:prstGeom prst="rect">
            <a:avLst/>
          </a:prstGeom>
          <a:noFill/>
        </p:spPr>
        <p:txBody>
          <a:bodyPr wrap="square" rtlCol="0">
            <a:spAutoFit/>
          </a:bodyPr>
          <a:lstStyle/>
          <a:p>
            <a:r>
              <a:rPr lang="en-US" sz="2400" dirty="0">
                <a:latin typeface="Arial"/>
                <a:ea typeface="Tahoma" panose="020B0604030504040204" pitchFamily="34" charset="0"/>
                <a:cs typeface="Arial"/>
              </a:rPr>
              <a:t>Concluding Statement</a:t>
            </a:r>
          </a:p>
        </p:txBody>
      </p:sp>
      <p:sp>
        <p:nvSpPr>
          <p:cNvPr id="4" name="TextBox 3"/>
          <p:cNvSpPr txBox="1"/>
          <p:nvPr/>
        </p:nvSpPr>
        <p:spPr>
          <a:xfrm>
            <a:off x="965042" y="1952735"/>
            <a:ext cx="7054996" cy="781752"/>
          </a:xfrm>
          <a:prstGeom prst="rect">
            <a:avLst/>
          </a:prstGeom>
          <a:noFill/>
        </p:spPr>
        <p:txBody>
          <a:bodyPr wrap="square" rtlCol="0">
            <a:spAutoFit/>
          </a:bodyPr>
          <a:lstStyle/>
          <a:p>
            <a:pPr>
              <a:lnSpc>
                <a:spcPct val="80000"/>
              </a:lnSpc>
            </a:pPr>
            <a:r>
              <a:rPr lang="en-US" sz="1400" dirty="0">
                <a:latin typeface="Arial"/>
                <a:ea typeface="Tahoma" panose="020B0604030504040204" pitchFamily="34" charset="0"/>
                <a:cs typeface="Arial"/>
              </a:rPr>
              <a:t>If desired, summarize design solution and any other highlights that may not have directly corresponded to any of the drawings or images.  Delete this page if not writing a Concluding Statement</a:t>
            </a:r>
          </a:p>
          <a:p>
            <a:pPr>
              <a:lnSpc>
                <a:spcPct val="80000"/>
              </a:lnSpc>
            </a:pPr>
            <a:endParaRPr lang="en-US" sz="1400" dirty="0">
              <a:latin typeface="Arial"/>
              <a:ea typeface="Tahoma" panose="020B0604030504040204" pitchFamily="34" charset="0"/>
              <a:cs typeface="Arial"/>
            </a:endParaRPr>
          </a:p>
        </p:txBody>
      </p:sp>
      <p:sp>
        <p:nvSpPr>
          <p:cNvPr id="6" name="Rectangle 5">
            <a:extLst>
              <a:ext uri="{FF2B5EF4-FFF2-40B4-BE49-F238E27FC236}">
                <a16:creationId xmlns:a16="http://schemas.microsoft.com/office/drawing/2014/main" id="{A2866814-BBBA-483C-8F02-25864190C6CF}"/>
              </a:ext>
            </a:extLst>
          </p:cNvPr>
          <p:cNvSpPr/>
          <p:nvPr/>
        </p:nvSpPr>
        <p:spPr>
          <a:xfrm>
            <a:off x="616403" y="407150"/>
            <a:ext cx="7911193" cy="584775"/>
          </a:xfrm>
          <a:prstGeom prst="rect">
            <a:avLst/>
          </a:prstGeom>
          <a:solidFill>
            <a:schemeClr val="tx1"/>
          </a:solidFill>
        </p:spPr>
        <p:txBody>
          <a:bodyPr wrap="square">
            <a:spAutoFit/>
          </a:bodyPr>
          <a:lstStyle/>
          <a:p>
            <a:pPr lvl="0"/>
            <a:r>
              <a:rPr lang="en-US" sz="3200" b="1" dirty="0">
                <a:solidFill>
                  <a:schemeClr val="bg1"/>
                </a:solidFill>
              </a:rPr>
              <a:t>D</a:t>
            </a:r>
          </a:p>
        </p:txBody>
      </p:sp>
      <p:sp>
        <p:nvSpPr>
          <p:cNvPr id="8" name="TextBox 7">
            <a:extLst>
              <a:ext uri="{FF2B5EF4-FFF2-40B4-BE49-F238E27FC236}">
                <a16:creationId xmlns:a16="http://schemas.microsoft.com/office/drawing/2014/main" id="{4CA0FF45-2E2C-409C-8BF6-3E87E531CFBA}"/>
              </a:ext>
            </a:extLst>
          </p:cNvPr>
          <p:cNvSpPr txBox="1"/>
          <p:nvPr/>
        </p:nvSpPr>
        <p:spPr>
          <a:xfrm>
            <a:off x="1045026" y="407151"/>
            <a:ext cx="400049" cy="584775"/>
          </a:xfrm>
          <a:prstGeom prst="rect">
            <a:avLst/>
          </a:prstGeom>
          <a:noFill/>
          <a:ln>
            <a:solidFill>
              <a:schemeClr val="bg1"/>
            </a:solidFill>
          </a:ln>
        </p:spPr>
        <p:txBody>
          <a:bodyPr wrap="square" rtlCol="0">
            <a:spAutoFit/>
          </a:bodyPr>
          <a:lstStyle/>
          <a:p>
            <a:r>
              <a:rPr lang="en-US" sz="3200" b="1" dirty="0">
                <a:solidFill>
                  <a:schemeClr val="bg1"/>
                </a:solidFill>
              </a:rPr>
              <a:t>S</a:t>
            </a:r>
          </a:p>
        </p:txBody>
      </p:sp>
      <p:sp>
        <p:nvSpPr>
          <p:cNvPr id="9" name="TextBox 8">
            <a:extLst>
              <a:ext uri="{FF2B5EF4-FFF2-40B4-BE49-F238E27FC236}">
                <a16:creationId xmlns:a16="http://schemas.microsoft.com/office/drawing/2014/main" id="{B9012F82-C2D0-474F-99D6-3E13D5AAD3FB}"/>
              </a:ext>
            </a:extLst>
          </p:cNvPr>
          <p:cNvSpPr txBox="1"/>
          <p:nvPr/>
        </p:nvSpPr>
        <p:spPr>
          <a:xfrm>
            <a:off x="1455287" y="407149"/>
            <a:ext cx="400049" cy="584775"/>
          </a:xfrm>
          <a:prstGeom prst="rect">
            <a:avLst/>
          </a:prstGeom>
          <a:solidFill>
            <a:schemeClr val="tx1"/>
          </a:solidFill>
          <a:ln>
            <a:solidFill>
              <a:schemeClr val="bg1"/>
            </a:solidFill>
          </a:ln>
        </p:spPr>
        <p:txBody>
          <a:bodyPr wrap="square" rtlCol="0">
            <a:spAutoFit/>
          </a:bodyPr>
          <a:lstStyle/>
          <a:p>
            <a:pPr algn="ctr"/>
            <a:r>
              <a:rPr lang="en-US" sz="3200" b="1" dirty="0">
                <a:solidFill>
                  <a:schemeClr val="bg1"/>
                </a:solidFill>
              </a:rPr>
              <a:t>I</a:t>
            </a:r>
          </a:p>
        </p:txBody>
      </p:sp>
      <p:sp>
        <p:nvSpPr>
          <p:cNvPr id="10" name="TextBox 9">
            <a:extLst>
              <a:ext uri="{FF2B5EF4-FFF2-40B4-BE49-F238E27FC236}">
                <a16:creationId xmlns:a16="http://schemas.microsoft.com/office/drawing/2014/main" id="{38F5C169-9A28-4131-AAE2-1B267F6A21DF}"/>
              </a:ext>
            </a:extLst>
          </p:cNvPr>
          <p:cNvSpPr txBox="1"/>
          <p:nvPr/>
        </p:nvSpPr>
        <p:spPr>
          <a:xfrm>
            <a:off x="1873698" y="407148"/>
            <a:ext cx="410261" cy="584775"/>
          </a:xfrm>
          <a:prstGeom prst="rect">
            <a:avLst/>
          </a:prstGeom>
          <a:solidFill>
            <a:schemeClr val="tx1"/>
          </a:solidFill>
          <a:ln>
            <a:solidFill>
              <a:schemeClr val="bg1"/>
            </a:solidFill>
          </a:ln>
        </p:spPr>
        <p:txBody>
          <a:bodyPr wrap="square" rtlCol="0">
            <a:spAutoFit/>
          </a:bodyPr>
          <a:lstStyle/>
          <a:p>
            <a:pPr algn="l"/>
            <a:r>
              <a:rPr lang="en-US" sz="3200" b="1" dirty="0">
                <a:solidFill>
                  <a:schemeClr val="bg1"/>
                </a:solidFill>
              </a:rPr>
              <a:t>D</a:t>
            </a:r>
          </a:p>
        </p:txBody>
      </p:sp>
      <p:sp>
        <p:nvSpPr>
          <p:cNvPr id="11" name="TextBox 10">
            <a:extLst>
              <a:ext uri="{FF2B5EF4-FFF2-40B4-BE49-F238E27FC236}">
                <a16:creationId xmlns:a16="http://schemas.microsoft.com/office/drawing/2014/main" id="{2CBAB83E-9780-486B-86CE-ACC1DE169B2D}"/>
              </a:ext>
            </a:extLst>
          </p:cNvPr>
          <p:cNvSpPr txBox="1"/>
          <p:nvPr/>
        </p:nvSpPr>
        <p:spPr>
          <a:xfrm>
            <a:off x="3112631" y="451669"/>
            <a:ext cx="5347610" cy="461665"/>
          </a:xfrm>
          <a:prstGeom prst="rect">
            <a:avLst/>
          </a:prstGeom>
          <a:solidFill>
            <a:schemeClr val="tx1"/>
          </a:solidFill>
        </p:spPr>
        <p:txBody>
          <a:bodyPr wrap="square" rtlCol="0">
            <a:spAutoFit/>
          </a:bodyPr>
          <a:lstStyle/>
          <a:p>
            <a:pPr algn="l"/>
            <a:r>
              <a:rPr lang="en-US" sz="2400" dirty="0">
                <a:solidFill>
                  <a:schemeClr val="bg1"/>
                </a:solidFill>
              </a:rPr>
              <a:t>Dayton Society of Interior Designers</a:t>
            </a:r>
            <a:endParaRPr lang="en-US" dirty="0">
              <a:solidFill>
                <a:schemeClr val="bg1"/>
              </a:solidFill>
            </a:endParaRPr>
          </a:p>
        </p:txBody>
      </p:sp>
    </p:spTree>
    <p:extLst>
      <p:ext uri="{BB962C8B-B14F-4D97-AF65-F5344CB8AC3E}">
        <p14:creationId xmlns:p14="http://schemas.microsoft.com/office/powerpoint/2010/main" val="3164522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2C62306F-E17D-421E-B2C1-0EE371646CCA}"/>
              </a:ext>
            </a:extLst>
          </p:cNvPr>
          <p:cNvSpPr/>
          <p:nvPr/>
        </p:nvSpPr>
        <p:spPr>
          <a:xfrm>
            <a:off x="616403" y="407150"/>
            <a:ext cx="8250012" cy="584775"/>
          </a:xfrm>
          <a:prstGeom prst="rect">
            <a:avLst/>
          </a:prstGeom>
          <a:solidFill>
            <a:schemeClr val="tx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D</a:t>
            </a:r>
          </a:p>
        </p:txBody>
      </p:sp>
      <p:sp>
        <p:nvSpPr>
          <p:cNvPr id="7" name="TextBox 6">
            <a:extLst>
              <a:ext uri="{FF2B5EF4-FFF2-40B4-BE49-F238E27FC236}">
                <a16:creationId xmlns:a16="http://schemas.microsoft.com/office/drawing/2014/main" id="{7CBD989E-1E9A-48C5-B0BC-CA84AD0229BE}"/>
              </a:ext>
            </a:extLst>
          </p:cNvPr>
          <p:cNvSpPr txBox="1"/>
          <p:nvPr/>
        </p:nvSpPr>
        <p:spPr>
          <a:xfrm>
            <a:off x="1054550" y="407151"/>
            <a:ext cx="400049" cy="584775"/>
          </a:xfrm>
          <a:prstGeom prst="rect">
            <a:avLst/>
          </a:prstGeom>
          <a:noFill/>
          <a:ln>
            <a:solidFill>
              <a:schemeClr val="bg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S</a:t>
            </a:r>
          </a:p>
        </p:txBody>
      </p:sp>
      <p:sp>
        <p:nvSpPr>
          <p:cNvPr id="8" name="TextBox 7">
            <a:extLst>
              <a:ext uri="{FF2B5EF4-FFF2-40B4-BE49-F238E27FC236}">
                <a16:creationId xmlns:a16="http://schemas.microsoft.com/office/drawing/2014/main" id="{C07EF64D-4D2A-4616-B60A-5F5D8AEF5349}"/>
              </a:ext>
            </a:extLst>
          </p:cNvPr>
          <p:cNvSpPr txBox="1"/>
          <p:nvPr/>
        </p:nvSpPr>
        <p:spPr>
          <a:xfrm>
            <a:off x="1455287" y="407149"/>
            <a:ext cx="400049" cy="584775"/>
          </a:xfrm>
          <a:prstGeom prst="rect">
            <a:avLst/>
          </a:prstGeom>
          <a:solidFill>
            <a:schemeClr val="tx1"/>
          </a:solidFill>
          <a:ln>
            <a:solidFill>
              <a:schemeClr val="bg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I</a:t>
            </a:r>
          </a:p>
        </p:txBody>
      </p:sp>
      <p:sp>
        <p:nvSpPr>
          <p:cNvPr id="9" name="TextBox 8">
            <a:extLst>
              <a:ext uri="{FF2B5EF4-FFF2-40B4-BE49-F238E27FC236}">
                <a16:creationId xmlns:a16="http://schemas.microsoft.com/office/drawing/2014/main" id="{39673BC5-4FAA-4BEC-B737-06F9D63DB690}"/>
              </a:ext>
            </a:extLst>
          </p:cNvPr>
          <p:cNvSpPr txBox="1"/>
          <p:nvPr/>
        </p:nvSpPr>
        <p:spPr>
          <a:xfrm>
            <a:off x="1857031" y="407148"/>
            <a:ext cx="410261" cy="584775"/>
          </a:xfrm>
          <a:prstGeom prst="rect">
            <a:avLst/>
          </a:prstGeom>
          <a:solidFill>
            <a:schemeClr val="tx1"/>
          </a:solidFill>
          <a:ln>
            <a:solidFill>
              <a:schemeClr val="bg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D</a:t>
            </a:r>
          </a:p>
        </p:txBody>
      </p:sp>
      <p:sp>
        <p:nvSpPr>
          <p:cNvPr id="10" name="TextBox 9">
            <a:extLst>
              <a:ext uri="{FF2B5EF4-FFF2-40B4-BE49-F238E27FC236}">
                <a16:creationId xmlns:a16="http://schemas.microsoft.com/office/drawing/2014/main" id="{31F60A9E-46D0-49F0-BF45-9B754EEF817C}"/>
              </a:ext>
            </a:extLst>
          </p:cNvPr>
          <p:cNvSpPr txBox="1"/>
          <p:nvPr/>
        </p:nvSpPr>
        <p:spPr>
          <a:xfrm>
            <a:off x="3112631" y="451669"/>
            <a:ext cx="5347610" cy="461665"/>
          </a:xfrm>
          <a:prstGeom prst="rect">
            <a:avLst/>
          </a:prstGeom>
          <a:solidFill>
            <a:schemeClr val="tx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a:ea typeface="+mn-ea"/>
                <a:cs typeface="+mn-cs"/>
              </a:rPr>
              <a:t>Dayton Society of Interior Designers</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3" name="TextBox 2">
            <a:extLst>
              <a:ext uri="{FF2B5EF4-FFF2-40B4-BE49-F238E27FC236}">
                <a16:creationId xmlns:a16="http://schemas.microsoft.com/office/drawing/2014/main" id="{45E164ED-21E9-4F1B-B526-AA5E37223F4E}"/>
              </a:ext>
            </a:extLst>
          </p:cNvPr>
          <p:cNvSpPr txBox="1"/>
          <p:nvPr/>
        </p:nvSpPr>
        <p:spPr>
          <a:xfrm>
            <a:off x="421146" y="1460203"/>
            <a:ext cx="3759654" cy="3570208"/>
          </a:xfrm>
          <a:prstGeom prst="rect">
            <a:avLst/>
          </a:prstGeom>
          <a:solidFill>
            <a:schemeClr val="bg1"/>
          </a:solidFill>
        </p:spPr>
        <p:txBody>
          <a:bodyPr wrap="square" rtlCol="0">
            <a:spAutoFit/>
          </a:bodyPr>
          <a:lstStyle/>
          <a:p>
            <a:pPr algn="l"/>
            <a:r>
              <a:rPr lang="en-US" sz="1200" b="1" dirty="0"/>
              <a:t>The application will be reviewed on the following:</a:t>
            </a:r>
          </a:p>
          <a:p>
            <a:pPr algn="l"/>
            <a:endParaRPr lang="en-US" sz="1400" b="1" dirty="0"/>
          </a:p>
          <a:p>
            <a:pPr algn="l"/>
            <a:r>
              <a:rPr lang="en-US" sz="1600" b="1" dirty="0"/>
              <a:t>Professional Presentation </a:t>
            </a:r>
          </a:p>
          <a:p>
            <a:r>
              <a:rPr lang="en-US" sz="1200" b="1" dirty="0"/>
              <a:t>• Evidence of professionalism</a:t>
            </a:r>
          </a:p>
          <a:p>
            <a:r>
              <a:rPr lang="en-US" sz="1200" b="1" dirty="0"/>
              <a:t>• Project presentation</a:t>
            </a:r>
          </a:p>
          <a:p>
            <a:r>
              <a:rPr lang="en-US" sz="1200" b="1" dirty="0"/>
              <a:t>• Quality of written communication </a:t>
            </a:r>
          </a:p>
          <a:p>
            <a:r>
              <a:rPr lang="en-US" sz="1200" b="1" dirty="0"/>
              <a:t>• Appropriate use and understanding of design terms </a:t>
            </a:r>
          </a:p>
          <a:p>
            <a:endParaRPr lang="en-US" sz="1200" b="1" dirty="0"/>
          </a:p>
          <a:p>
            <a:endParaRPr lang="en-US" sz="1200" b="1" dirty="0"/>
          </a:p>
          <a:p>
            <a:r>
              <a:rPr lang="en-US" sz="1600" b="1" dirty="0"/>
              <a:t>Design Solutions</a:t>
            </a:r>
          </a:p>
          <a:p>
            <a:r>
              <a:rPr lang="en-US" sz="1200" b="1" dirty="0"/>
              <a:t>• Evidence of originality, ingenuity</a:t>
            </a:r>
          </a:p>
          <a:p>
            <a:pPr marL="171450" indent="-171450">
              <a:buSzPct val="105000"/>
              <a:buFont typeface="Arial" panose="020B0604020202020204" pitchFamily="34" charset="0"/>
              <a:buChar char="•"/>
            </a:pPr>
            <a:r>
              <a:rPr lang="en-US" sz="1200" b="1" dirty="0"/>
              <a:t>Evidence of critical thinking </a:t>
            </a:r>
          </a:p>
          <a:p>
            <a:r>
              <a:rPr lang="en-US" sz="1200" b="1" dirty="0"/>
              <a:t>• Evidence of creative problem solving</a:t>
            </a:r>
          </a:p>
          <a:p>
            <a:r>
              <a:rPr lang="en-US" sz="1200" b="1" dirty="0"/>
              <a:t>• Innovative/creative use of design materials </a:t>
            </a:r>
          </a:p>
          <a:p>
            <a:r>
              <a:rPr lang="en-US" sz="1200" b="1" dirty="0"/>
              <a:t>• Innovation/creative use of furniture solutions </a:t>
            </a:r>
          </a:p>
          <a:p>
            <a:r>
              <a:rPr lang="en-US" sz="1200" b="1" dirty="0"/>
              <a:t>• Effective Use of Lighting, supports function of space</a:t>
            </a:r>
          </a:p>
          <a:p>
            <a:endParaRPr lang="en-US" sz="1200" b="1" dirty="0"/>
          </a:p>
          <a:p>
            <a:r>
              <a:rPr lang="en-US" sz="1200" b="1" dirty="0"/>
              <a:t> </a:t>
            </a:r>
          </a:p>
        </p:txBody>
      </p:sp>
      <p:sp>
        <p:nvSpPr>
          <p:cNvPr id="4" name="TextBox 3">
            <a:extLst>
              <a:ext uri="{FF2B5EF4-FFF2-40B4-BE49-F238E27FC236}">
                <a16:creationId xmlns:a16="http://schemas.microsoft.com/office/drawing/2014/main" id="{7C47A184-3DBB-4141-B978-BF34190F185D}"/>
              </a:ext>
            </a:extLst>
          </p:cNvPr>
          <p:cNvSpPr txBox="1"/>
          <p:nvPr/>
        </p:nvSpPr>
        <p:spPr>
          <a:xfrm>
            <a:off x="4572001" y="1592459"/>
            <a:ext cx="3992336" cy="3416320"/>
          </a:xfrm>
          <a:prstGeom prst="rect">
            <a:avLst/>
          </a:prstGeom>
          <a:solidFill>
            <a:schemeClr val="bg1"/>
          </a:solidFill>
        </p:spPr>
        <p:txBody>
          <a:bodyPr wrap="square" rtlCol="0">
            <a:spAutoFit/>
          </a:bodyPr>
          <a:lstStyle/>
          <a:p>
            <a:r>
              <a:rPr lang="en-US" sz="1600" b="1" dirty="0"/>
              <a:t>Design Concept</a:t>
            </a:r>
          </a:p>
          <a:p>
            <a:r>
              <a:rPr lang="en-US" sz="1200" b="1" dirty="0"/>
              <a:t>• Use of color </a:t>
            </a:r>
          </a:p>
          <a:p>
            <a:r>
              <a:rPr lang="en-US" sz="1200" b="1" dirty="0"/>
              <a:t>• Attention to details </a:t>
            </a:r>
          </a:p>
          <a:p>
            <a:r>
              <a:rPr lang="en-US" sz="1200" b="1" dirty="0"/>
              <a:t>• Evidence of innovation/creativity in space planning, </a:t>
            </a:r>
          </a:p>
          <a:p>
            <a:r>
              <a:rPr lang="en-US" sz="1200" b="1" dirty="0"/>
              <a:t>     three-dimensional experience </a:t>
            </a:r>
          </a:p>
          <a:p>
            <a:r>
              <a:rPr lang="en-US" sz="1200" b="1" dirty="0"/>
              <a:t>• Understanding the visual flow of design</a:t>
            </a:r>
          </a:p>
          <a:p>
            <a:r>
              <a:rPr lang="en-US" sz="1200" b="1" dirty="0"/>
              <a:t>• Appropriate use of theme/elements </a:t>
            </a:r>
          </a:p>
          <a:p>
            <a:r>
              <a:rPr lang="en-US" sz="1200" b="1" dirty="0"/>
              <a:t>• Understanding the elements and principals of design</a:t>
            </a:r>
          </a:p>
          <a:p>
            <a:r>
              <a:rPr lang="en-US" sz="1200" b="1" dirty="0"/>
              <a:t>      along with technical elements such as Fire Code, </a:t>
            </a:r>
          </a:p>
          <a:p>
            <a:r>
              <a:rPr lang="en-US" sz="1200" b="1" dirty="0"/>
              <a:t>      incorporating applicable universal design</a:t>
            </a:r>
          </a:p>
          <a:p>
            <a:r>
              <a:rPr lang="en-US" sz="1200" b="1" dirty="0"/>
              <a:t>      principles, sustainable practices, and/or health and</a:t>
            </a:r>
          </a:p>
          <a:p>
            <a:r>
              <a:rPr lang="en-US" sz="1200" b="1" dirty="0"/>
              <a:t>      wellness attributes</a:t>
            </a:r>
          </a:p>
          <a:p>
            <a:endParaRPr lang="en-US" sz="1600" b="1" dirty="0"/>
          </a:p>
          <a:p>
            <a:r>
              <a:rPr lang="en-US" sz="1600" b="1" dirty="0"/>
              <a:t>Skill </a:t>
            </a:r>
          </a:p>
          <a:p>
            <a:r>
              <a:rPr lang="en-US" sz="1200" b="1" dirty="0"/>
              <a:t>• Develop relevant drawings/documents </a:t>
            </a:r>
          </a:p>
          <a:p>
            <a:r>
              <a:rPr lang="en-US" sz="1200" b="1" dirty="0"/>
              <a:t>• Quality of execution</a:t>
            </a:r>
          </a:p>
          <a:p>
            <a:pPr algn="l"/>
            <a:endParaRPr lang="en-US" sz="1200" dirty="0"/>
          </a:p>
        </p:txBody>
      </p:sp>
      <p:sp>
        <p:nvSpPr>
          <p:cNvPr id="14" name="TextBox 13">
            <a:extLst>
              <a:ext uri="{FF2B5EF4-FFF2-40B4-BE49-F238E27FC236}">
                <a16:creationId xmlns:a16="http://schemas.microsoft.com/office/drawing/2014/main" id="{6E74BABD-0373-42DE-B978-4FE7C0E2AA45}"/>
              </a:ext>
            </a:extLst>
          </p:cNvPr>
          <p:cNvSpPr txBox="1"/>
          <p:nvPr/>
        </p:nvSpPr>
        <p:spPr>
          <a:xfrm>
            <a:off x="767443" y="1061360"/>
            <a:ext cx="7543800" cy="461665"/>
          </a:xfrm>
          <a:prstGeom prst="rect">
            <a:avLst/>
          </a:prstGeom>
          <a:solidFill>
            <a:schemeClr val="bg1"/>
          </a:solidFill>
        </p:spPr>
        <p:txBody>
          <a:bodyPr wrap="square" rtlCol="0">
            <a:spAutoFit/>
          </a:bodyPr>
          <a:lstStyle/>
          <a:p>
            <a:r>
              <a:rPr lang="en-US" sz="2400" b="1" dirty="0">
                <a:solidFill>
                  <a:srgbClr val="D4211F"/>
                </a:solidFill>
                <a:latin typeface="Arial Narrow" pitchFamily="34" charset="0"/>
                <a:cs typeface="Arial"/>
              </a:rPr>
              <a:t>Presentation Instructions. Delete this slide before submitting</a:t>
            </a:r>
            <a:endParaRPr lang="en-US" sz="2400" b="1" dirty="0">
              <a:latin typeface="Arial Narrow" pitchFamily="34" charset="0"/>
            </a:endParaRPr>
          </a:p>
        </p:txBody>
      </p:sp>
    </p:spTree>
    <p:extLst>
      <p:ext uri="{BB962C8B-B14F-4D97-AF65-F5344CB8AC3E}">
        <p14:creationId xmlns:p14="http://schemas.microsoft.com/office/powerpoint/2010/main" val="4009915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424894" y="2993366"/>
            <a:ext cx="5786789" cy="2616101"/>
          </a:xfrm>
          <a:prstGeom prst="rect">
            <a:avLst/>
          </a:prstGeom>
          <a:noFill/>
        </p:spPr>
        <p:txBody>
          <a:bodyPr wrap="square" rtlCol="0">
            <a:spAutoFit/>
          </a:bodyPr>
          <a:lstStyle/>
          <a:p>
            <a:pPr algn="ctr"/>
            <a:r>
              <a:rPr lang="en-US" sz="2000" dirty="0">
                <a:latin typeface="Arial" panose="020B0604020202020204" pitchFamily="34" charset="0"/>
                <a:cs typeface="Arial" panose="020B0604020202020204" pitchFamily="34" charset="0"/>
              </a:rPr>
              <a:t>2025 Design Scholarship Award of Excellence</a:t>
            </a:r>
          </a:p>
          <a:p>
            <a:pPr algn="ctr"/>
            <a:endParaRPr lang="en-US" sz="1400" dirty="0">
              <a:latin typeface="Arial" pitchFamily="34" charset="0"/>
              <a:cs typeface="Arial" pitchFamily="34" charset="0"/>
            </a:endParaRPr>
          </a:p>
          <a:p>
            <a:pPr algn="ctr"/>
            <a:endParaRPr lang="en-US" sz="1400" dirty="0">
              <a:latin typeface="Arial" pitchFamily="34" charset="0"/>
              <a:cs typeface="Arial" pitchFamily="34" charset="0"/>
            </a:endParaRPr>
          </a:p>
          <a:p>
            <a:pPr algn="ctr"/>
            <a:endParaRPr lang="en-US" sz="1400" dirty="0">
              <a:latin typeface="Arial" pitchFamily="34" charset="0"/>
              <a:cs typeface="Arial" pitchFamily="34" charset="0"/>
            </a:endParaRPr>
          </a:p>
          <a:p>
            <a:pPr algn="ctr"/>
            <a:endParaRPr lang="en-US" sz="1400" dirty="0">
              <a:latin typeface="Arial" pitchFamily="34" charset="0"/>
              <a:cs typeface="Arial" pitchFamily="34" charset="0"/>
            </a:endParaRPr>
          </a:p>
          <a:p>
            <a:pPr algn="ctr"/>
            <a:endParaRPr lang="en-US" sz="1400" dirty="0">
              <a:latin typeface="Arial" pitchFamily="34" charset="0"/>
              <a:cs typeface="Arial" pitchFamily="34" charset="0"/>
            </a:endParaRPr>
          </a:p>
          <a:p>
            <a:pPr algn="ctr"/>
            <a:endParaRPr lang="en-US" sz="1400" dirty="0">
              <a:latin typeface="Arial" pitchFamily="34" charset="0"/>
              <a:cs typeface="Arial" pitchFamily="34" charset="0"/>
            </a:endParaRPr>
          </a:p>
          <a:p>
            <a:pPr algn="ctr"/>
            <a:endParaRPr lang="en-US" sz="2000" dirty="0">
              <a:latin typeface="Arial" panose="020B0604020202020204" pitchFamily="34" charset="0"/>
              <a:cs typeface="Arial" panose="020B0604020202020204" pitchFamily="34" charset="0"/>
            </a:endParaRPr>
          </a:p>
          <a:p>
            <a:pPr algn="ctr"/>
            <a:endParaRPr lang="en-US" sz="2000" dirty="0">
              <a:solidFill>
                <a:schemeClr val="tx1">
                  <a:lumMod val="50000"/>
                  <a:lumOff val="50000"/>
                </a:schemeClr>
              </a:solidFill>
              <a:latin typeface="Arial" panose="020B0604020202020204" pitchFamily="34" charset="0"/>
              <a:cs typeface="Arial" panose="020B0604020202020204" pitchFamily="34" charset="0"/>
            </a:endParaRPr>
          </a:p>
          <a:p>
            <a:pPr algn="ctr"/>
            <a:endParaRPr lang="en-US" sz="20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2142B169-1313-4F2F-AA04-3A489DCA2FB5}"/>
              </a:ext>
            </a:extLst>
          </p:cNvPr>
          <p:cNvSpPr/>
          <p:nvPr/>
        </p:nvSpPr>
        <p:spPr>
          <a:xfrm>
            <a:off x="549048" y="1661594"/>
            <a:ext cx="7911193" cy="584775"/>
          </a:xfrm>
          <a:prstGeom prst="rect">
            <a:avLst/>
          </a:prstGeom>
          <a:solidFill>
            <a:schemeClr val="tx1"/>
          </a:solidFill>
        </p:spPr>
        <p:txBody>
          <a:bodyPr wrap="square">
            <a:spAutoFit/>
          </a:bodyPr>
          <a:lstStyle/>
          <a:p>
            <a:pPr lvl="0"/>
            <a:r>
              <a:rPr lang="en-US" sz="3200" b="1" dirty="0">
                <a:solidFill>
                  <a:schemeClr val="bg1"/>
                </a:solidFill>
              </a:rPr>
              <a:t>D</a:t>
            </a:r>
          </a:p>
        </p:txBody>
      </p:sp>
      <p:sp>
        <p:nvSpPr>
          <p:cNvPr id="11" name="TextBox 10">
            <a:extLst>
              <a:ext uri="{FF2B5EF4-FFF2-40B4-BE49-F238E27FC236}">
                <a16:creationId xmlns:a16="http://schemas.microsoft.com/office/drawing/2014/main" id="{D0D1E015-4E38-4B9A-ABBF-5C2B70070FFB}"/>
              </a:ext>
            </a:extLst>
          </p:cNvPr>
          <p:cNvSpPr txBox="1"/>
          <p:nvPr/>
        </p:nvSpPr>
        <p:spPr>
          <a:xfrm>
            <a:off x="1024845" y="1658324"/>
            <a:ext cx="400049" cy="584775"/>
          </a:xfrm>
          <a:prstGeom prst="rect">
            <a:avLst/>
          </a:prstGeom>
          <a:noFill/>
          <a:ln>
            <a:solidFill>
              <a:schemeClr val="bg1"/>
            </a:solidFill>
          </a:ln>
        </p:spPr>
        <p:txBody>
          <a:bodyPr wrap="square" rtlCol="0">
            <a:spAutoFit/>
          </a:bodyPr>
          <a:lstStyle/>
          <a:p>
            <a:r>
              <a:rPr lang="en-US" sz="3200" b="1" dirty="0">
                <a:solidFill>
                  <a:schemeClr val="bg1"/>
                </a:solidFill>
              </a:rPr>
              <a:t>S</a:t>
            </a:r>
          </a:p>
        </p:txBody>
      </p:sp>
      <p:sp>
        <p:nvSpPr>
          <p:cNvPr id="12" name="TextBox 11">
            <a:extLst>
              <a:ext uri="{FF2B5EF4-FFF2-40B4-BE49-F238E27FC236}">
                <a16:creationId xmlns:a16="http://schemas.microsoft.com/office/drawing/2014/main" id="{C2DE0FFF-61FF-44EB-80DF-DCDB52D8ED2B}"/>
              </a:ext>
            </a:extLst>
          </p:cNvPr>
          <p:cNvSpPr txBox="1"/>
          <p:nvPr/>
        </p:nvSpPr>
        <p:spPr>
          <a:xfrm>
            <a:off x="1424894" y="1658324"/>
            <a:ext cx="400049" cy="584775"/>
          </a:xfrm>
          <a:prstGeom prst="rect">
            <a:avLst/>
          </a:prstGeom>
          <a:solidFill>
            <a:schemeClr val="tx1"/>
          </a:solidFill>
          <a:ln>
            <a:solidFill>
              <a:schemeClr val="bg1"/>
            </a:solidFill>
          </a:ln>
        </p:spPr>
        <p:txBody>
          <a:bodyPr wrap="square" rtlCol="0">
            <a:spAutoFit/>
          </a:bodyPr>
          <a:lstStyle/>
          <a:p>
            <a:pPr algn="ctr"/>
            <a:r>
              <a:rPr lang="en-US" sz="3200" b="1" dirty="0">
                <a:solidFill>
                  <a:schemeClr val="bg1"/>
                </a:solidFill>
              </a:rPr>
              <a:t>I</a:t>
            </a:r>
          </a:p>
        </p:txBody>
      </p:sp>
      <p:sp>
        <p:nvSpPr>
          <p:cNvPr id="13" name="TextBox 12">
            <a:extLst>
              <a:ext uri="{FF2B5EF4-FFF2-40B4-BE49-F238E27FC236}">
                <a16:creationId xmlns:a16="http://schemas.microsoft.com/office/drawing/2014/main" id="{833A51E3-1895-4B6D-93B1-57AF862D98AD}"/>
              </a:ext>
            </a:extLst>
          </p:cNvPr>
          <p:cNvSpPr txBox="1"/>
          <p:nvPr/>
        </p:nvSpPr>
        <p:spPr>
          <a:xfrm>
            <a:off x="1824943" y="1658323"/>
            <a:ext cx="410261" cy="584775"/>
          </a:xfrm>
          <a:prstGeom prst="rect">
            <a:avLst/>
          </a:prstGeom>
          <a:solidFill>
            <a:schemeClr val="tx1"/>
          </a:solidFill>
          <a:ln>
            <a:solidFill>
              <a:schemeClr val="bg1"/>
            </a:solidFill>
          </a:ln>
        </p:spPr>
        <p:txBody>
          <a:bodyPr wrap="square" rtlCol="0">
            <a:spAutoFit/>
          </a:bodyPr>
          <a:lstStyle/>
          <a:p>
            <a:pPr algn="l"/>
            <a:r>
              <a:rPr lang="en-US" sz="3200" b="1" dirty="0">
                <a:solidFill>
                  <a:schemeClr val="bg1"/>
                </a:solidFill>
              </a:rPr>
              <a:t>D</a:t>
            </a:r>
          </a:p>
        </p:txBody>
      </p:sp>
      <p:sp>
        <p:nvSpPr>
          <p:cNvPr id="14" name="TextBox 13">
            <a:extLst>
              <a:ext uri="{FF2B5EF4-FFF2-40B4-BE49-F238E27FC236}">
                <a16:creationId xmlns:a16="http://schemas.microsoft.com/office/drawing/2014/main" id="{263C4C0B-87D0-41CE-B8DA-820811F913B3}"/>
              </a:ext>
            </a:extLst>
          </p:cNvPr>
          <p:cNvSpPr txBox="1"/>
          <p:nvPr/>
        </p:nvSpPr>
        <p:spPr>
          <a:xfrm>
            <a:off x="3100838" y="1731319"/>
            <a:ext cx="5347610" cy="461665"/>
          </a:xfrm>
          <a:prstGeom prst="rect">
            <a:avLst/>
          </a:prstGeom>
          <a:solidFill>
            <a:schemeClr val="tx1"/>
          </a:solidFill>
        </p:spPr>
        <p:txBody>
          <a:bodyPr wrap="square" rtlCol="0">
            <a:spAutoFit/>
          </a:bodyPr>
          <a:lstStyle/>
          <a:p>
            <a:pPr algn="l"/>
            <a:r>
              <a:rPr lang="en-US" sz="2400" dirty="0">
                <a:solidFill>
                  <a:schemeClr val="bg1"/>
                </a:solidFill>
              </a:rPr>
              <a:t>Dayton Society of Interior Designers</a:t>
            </a:r>
            <a:endParaRPr lang="en-US" dirty="0">
              <a:solidFill>
                <a:schemeClr val="bg1"/>
              </a:solidFill>
            </a:endParaRPr>
          </a:p>
        </p:txBody>
      </p:sp>
    </p:spTree>
    <p:extLst>
      <p:ext uri="{BB962C8B-B14F-4D97-AF65-F5344CB8AC3E}">
        <p14:creationId xmlns:p14="http://schemas.microsoft.com/office/powerpoint/2010/main" val="570093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BDC0D35-7E9A-42F6-9D81-19607754E19C}"/>
              </a:ext>
            </a:extLst>
          </p:cNvPr>
          <p:cNvSpPr/>
          <p:nvPr/>
        </p:nvSpPr>
        <p:spPr>
          <a:xfrm>
            <a:off x="688916" y="1036442"/>
            <a:ext cx="8083017" cy="3323987"/>
          </a:xfrm>
          <a:prstGeom prst="rect">
            <a:avLst/>
          </a:prstGeom>
        </p:spPr>
        <p:txBody>
          <a:bodyPr wrap="square">
            <a:spAutoFit/>
          </a:bodyPr>
          <a:lstStyle/>
          <a:p>
            <a:pPr algn="ctr"/>
            <a:r>
              <a:rPr lang="en-US" sz="1400" dirty="0"/>
              <a:t>Scholarship Award Competition Application Form</a:t>
            </a:r>
          </a:p>
          <a:p>
            <a:pPr algn="ctr"/>
            <a:r>
              <a:rPr lang="en-US" sz="1400" b="1" dirty="0"/>
              <a:t>PERSONAL INFORMATION</a:t>
            </a:r>
          </a:p>
          <a:p>
            <a:pPr algn="ctr"/>
            <a:endParaRPr lang="en-US" sz="1400" b="1" dirty="0"/>
          </a:p>
          <a:p>
            <a:r>
              <a:rPr lang="en-US" sz="1200" dirty="0"/>
              <a:t>This information is strictly confidential and will be used only by the Scholarship Committee.</a:t>
            </a:r>
          </a:p>
          <a:p>
            <a:endParaRPr lang="en-US" sz="1200" dirty="0"/>
          </a:p>
          <a:p>
            <a:r>
              <a:rPr lang="en-US" sz="1200" b="1" dirty="0"/>
              <a:t>Applicant’s Name:</a:t>
            </a:r>
          </a:p>
          <a:p>
            <a:endParaRPr lang="en-US" sz="1200" b="1" dirty="0"/>
          </a:p>
          <a:p>
            <a:r>
              <a:rPr lang="en-US" sz="1200" b="1" dirty="0"/>
              <a:t>Phone with Area Code:</a:t>
            </a:r>
          </a:p>
          <a:p>
            <a:endParaRPr lang="en-US" sz="1200" b="1" dirty="0"/>
          </a:p>
          <a:p>
            <a:r>
              <a:rPr lang="en-US" sz="1200" b="1" dirty="0"/>
              <a:t>Address: </a:t>
            </a:r>
          </a:p>
          <a:p>
            <a:endParaRPr lang="en-US" sz="1200" dirty="0"/>
          </a:p>
          <a:p>
            <a:r>
              <a:rPr lang="en-US" sz="1200" b="1" dirty="0"/>
              <a:t>City/State/Zip: </a:t>
            </a:r>
          </a:p>
          <a:p>
            <a:endParaRPr lang="en-US" sz="1200" b="1" dirty="0"/>
          </a:p>
          <a:p>
            <a:r>
              <a:rPr lang="en-US" sz="1200" b="1" dirty="0"/>
              <a:t>Employment, if any:  </a:t>
            </a:r>
          </a:p>
          <a:p>
            <a:endParaRPr lang="en-US" sz="1200" b="1" dirty="0"/>
          </a:p>
          <a:p>
            <a:r>
              <a:rPr lang="en-US" sz="1200" b="1" dirty="0"/>
              <a:t>Dayton affiliation:  (If your address is not currently a Greater Dayton address, please list previous Dayton affiliation)</a:t>
            </a:r>
          </a:p>
          <a:p>
            <a:endParaRPr lang="en-US" sz="1200" b="1" dirty="0"/>
          </a:p>
        </p:txBody>
      </p:sp>
      <p:sp>
        <p:nvSpPr>
          <p:cNvPr id="8" name="Rectangle 7">
            <a:extLst>
              <a:ext uri="{FF2B5EF4-FFF2-40B4-BE49-F238E27FC236}">
                <a16:creationId xmlns:a16="http://schemas.microsoft.com/office/drawing/2014/main" id="{7B1D2DA7-FAA5-4457-BE1D-8818EFC0AA00}"/>
              </a:ext>
            </a:extLst>
          </p:cNvPr>
          <p:cNvSpPr/>
          <p:nvPr/>
        </p:nvSpPr>
        <p:spPr>
          <a:xfrm>
            <a:off x="616403" y="407150"/>
            <a:ext cx="7911193" cy="584775"/>
          </a:xfrm>
          <a:prstGeom prst="rect">
            <a:avLst/>
          </a:prstGeom>
          <a:solidFill>
            <a:schemeClr val="tx1"/>
          </a:solidFill>
        </p:spPr>
        <p:txBody>
          <a:bodyPr wrap="square">
            <a:spAutoFit/>
          </a:bodyPr>
          <a:lstStyle/>
          <a:p>
            <a:pPr lvl="0"/>
            <a:r>
              <a:rPr lang="en-US" sz="3200" b="1" dirty="0">
                <a:solidFill>
                  <a:schemeClr val="bg1"/>
                </a:solidFill>
              </a:rPr>
              <a:t>D</a:t>
            </a:r>
          </a:p>
        </p:txBody>
      </p:sp>
      <p:sp>
        <p:nvSpPr>
          <p:cNvPr id="9" name="TextBox 8">
            <a:extLst>
              <a:ext uri="{FF2B5EF4-FFF2-40B4-BE49-F238E27FC236}">
                <a16:creationId xmlns:a16="http://schemas.microsoft.com/office/drawing/2014/main" id="{0607B400-27D9-4492-B135-87EC8D18C5F1}"/>
              </a:ext>
            </a:extLst>
          </p:cNvPr>
          <p:cNvSpPr txBox="1"/>
          <p:nvPr/>
        </p:nvSpPr>
        <p:spPr>
          <a:xfrm>
            <a:off x="1052169" y="407151"/>
            <a:ext cx="400049" cy="584775"/>
          </a:xfrm>
          <a:prstGeom prst="rect">
            <a:avLst/>
          </a:prstGeom>
          <a:noFill/>
          <a:ln>
            <a:solidFill>
              <a:schemeClr val="bg1"/>
            </a:solidFill>
          </a:ln>
        </p:spPr>
        <p:txBody>
          <a:bodyPr wrap="square" rtlCol="0">
            <a:spAutoFit/>
          </a:bodyPr>
          <a:lstStyle/>
          <a:p>
            <a:r>
              <a:rPr lang="en-US" sz="3200" b="1" dirty="0">
                <a:solidFill>
                  <a:schemeClr val="bg1"/>
                </a:solidFill>
              </a:rPr>
              <a:t>S</a:t>
            </a:r>
          </a:p>
        </p:txBody>
      </p:sp>
      <p:sp>
        <p:nvSpPr>
          <p:cNvPr id="10" name="TextBox 9">
            <a:extLst>
              <a:ext uri="{FF2B5EF4-FFF2-40B4-BE49-F238E27FC236}">
                <a16:creationId xmlns:a16="http://schemas.microsoft.com/office/drawing/2014/main" id="{6404400C-E3AE-4563-AB39-B1EC3CA39C16}"/>
              </a:ext>
            </a:extLst>
          </p:cNvPr>
          <p:cNvSpPr txBox="1"/>
          <p:nvPr/>
        </p:nvSpPr>
        <p:spPr>
          <a:xfrm>
            <a:off x="1455287" y="407149"/>
            <a:ext cx="400049" cy="584775"/>
          </a:xfrm>
          <a:prstGeom prst="rect">
            <a:avLst/>
          </a:prstGeom>
          <a:solidFill>
            <a:schemeClr val="tx1"/>
          </a:solidFill>
          <a:ln>
            <a:solidFill>
              <a:schemeClr val="bg1"/>
            </a:solidFill>
          </a:ln>
        </p:spPr>
        <p:txBody>
          <a:bodyPr wrap="square" rtlCol="0">
            <a:spAutoFit/>
          </a:bodyPr>
          <a:lstStyle/>
          <a:p>
            <a:pPr algn="ctr"/>
            <a:r>
              <a:rPr lang="en-US" sz="3200" b="1" dirty="0">
                <a:solidFill>
                  <a:schemeClr val="bg1"/>
                </a:solidFill>
              </a:rPr>
              <a:t>I</a:t>
            </a:r>
          </a:p>
        </p:txBody>
      </p:sp>
      <p:sp>
        <p:nvSpPr>
          <p:cNvPr id="11" name="TextBox 10">
            <a:extLst>
              <a:ext uri="{FF2B5EF4-FFF2-40B4-BE49-F238E27FC236}">
                <a16:creationId xmlns:a16="http://schemas.microsoft.com/office/drawing/2014/main" id="{F4C6B230-497C-49EE-91BD-F2D7B7675AB1}"/>
              </a:ext>
            </a:extLst>
          </p:cNvPr>
          <p:cNvSpPr txBox="1"/>
          <p:nvPr/>
        </p:nvSpPr>
        <p:spPr>
          <a:xfrm>
            <a:off x="1857031" y="407148"/>
            <a:ext cx="410261" cy="584775"/>
          </a:xfrm>
          <a:prstGeom prst="rect">
            <a:avLst/>
          </a:prstGeom>
          <a:solidFill>
            <a:schemeClr val="tx1"/>
          </a:solidFill>
          <a:ln>
            <a:solidFill>
              <a:schemeClr val="bg1"/>
            </a:solidFill>
          </a:ln>
        </p:spPr>
        <p:txBody>
          <a:bodyPr wrap="square" rtlCol="0">
            <a:spAutoFit/>
          </a:bodyPr>
          <a:lstStyle/>
          <a:p>
            <a:pPr algn="l"/>
            <a:r>
              <a:rPr lang="en-US" sz="3200" b="1" dirty="0">
                <a:solidFill>
                  <a:schemeClr val="bg1"/>
                </a:solidFill>
              </a:rPr>
              <a:t>D</a:t>
            </a:r>
          </a:p>
        </p:txBody>
      </p:sp>
      <p:sp>
        <p:nvSpPr>
          <p:cNvPr id="12" name="TextBox 11">
            <a:extLst>
              <a:ext uri="{FF2B5EF4-FFF2-40B4-BE49-F238E27FC236}">
                <a16:creationId xmlns:a16="http://schemas.microsoft.com/office/drawing/2014/main" id="{7B19FF86-36B6-4B57-985D-FEF3A9324AFB}"/>
              </a:ext>
            </a:extLst>
          </p:cNvPr>
          <p:cNvSpPr txBox="1"/>
          <p:nvPr/>
        </p:nvSpPr>
        <p:spPr>
          <a:xfrm>
            <a:off x="3112631" y="451669"/>
            <a:ext cx="5347610" cy="461665"/>
          </a:xfrm>
          <a:prstGeom prst="rect">
            <a:avLst/>
          </a:prstGeom>
          <a:solidFill>
            <a:schemeClr val="tx1"/>
          </a:solidFill>
        </p:spPr>
        <p:txBody>
          <a:bodyPr wrap="square" rtlCol="0">
            <a:spAutoFit/>
          </a:bodyPr>
          <a:lstStyle/>
          <a:p>
            <a:pPr algn="l"/>
            <a:r>
              <a:rPr lang="en-US" sz="2400" dirty="0">
                <a:solidFill>
                  <a:schemeClr val="bg1"/>
                </a:solidFill>
              </a:rPr>
              <a:t>Dayton Society of Interior Designers</a:t>
            </a:r>
            <a:endParaRPr lang="en-US" dirty="0">
              <a:solidFill>
                <a:schemeClr val="bg1"/>
              </a:solidFill>
            </a:endParaRPr>
          </a:p>
        </p:txBody>
      </p:sp>
    </p:spTree>
    <p:extLst>
      <p:ext uri="{BB962C8B-B14F-4D97-AF65-F5344CB8AC3E}">
        <p14:creationId xmlns:p14="http://schemas.microsoft.com/office/powerpoint/2010/main" val="3124445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AAED9DE-FB59-4AD1-9E6C-06A94430F104}"/>
              </a:ext>
            </a:extLst>
          </p:cNvPr>
          <p:cNvSpPr/>
          <p:nvPr/>
        </p:nvSpPr>
        <p:spPr>
          <a:xfrm>
            <a:off x="558411" y="1036442"/>
            <a:ext cx="8180739" cy="3323987"/>
          </a:xfrm>
          <a:prstGeom prst="rect">
            <a:avLst/>
          </a:prstGeom>
        </p:spPr>
        <p:txBody>
          <a:bodyPr wrap="square">
            <a:spAutoFit/>
          </a:bodyPr>
          <a:lstStyle/>
          <a:p>
            <a:pPr algn="ctr"/>
            <a:r>
              <a:rPr lang="en-US" sz="1400" dirty="0"/>
              <a:t>Scholarship Award Competition Application Form</a:t>
            </a:r>
          </a:p>
          <a:p>
            <a:pPr algn="ctr"/>
            <a:r>
              <a:rPr lang="en-US" sz="1400" b="1" dirty="0"/>
              <a:t>STUDENT INFORMATION</a:t>
            </a:r>
          </a:p>
          <a:p>
            <a:pPr algn="ctr"/>
            <a:endParaRPr lang="en-US" sz="1400" b="1" dirty="0"/>
          </a:p>
          <a:p>
            <a:r>
              <a:rPr lang="en-US" sz="1200" b="1" dirty="0"/>
              <a:t>Name and location of college you are attending:</a:t>
            </a:r>
          </a:p>
          <a:p>
            <a:endParaRPr lang="en-US" sz="1200" b="1" dirty="0"/>
          </a:p>
          <a:p>
            <a:r>
              <a:rPr lang="en-US" sz="1200" b="1" dirty="0"/>
              <a:t>Present college GPA:</a:t>
            </a:r>
          </a:p>
          <a:p>
            <a:endParaRPr lang="en-US" sz="1200" b="1" dirty="0"/>
          </a:p>
          <a:p>
            <a:r>
              <a:rPr lang="en-US" sz="1200" b="1" dirty="0"/>
              <a:t>Expected date of Graduation: </a:t>
            </a:r>
          </a:p>
          <a:p>
            <a:endParaRPr lang="en-US" sz="1200" b="1" dirty="0"/>
          </a:p>
          <a:p>
            <a:r>
              <a:rPr lang="en-US" sz="1200" b="1" dirty="0"/>
              <a:t>List activities in which you participated at school and in the community:</a:t>
            </a:r>
          </a:p>
          <a:p>
            <a:endParaRPr lang="en-US" sz="1200" b="1" dirty="0"/>
          </a:p>
          <a:p>
            <a:r>
              <a:rPr lang="en-US" sz="1200" b="1" dirty="0"/>
              <a:t>List interests and activities that support your dedication to design:</a:t>
            </a:r>
          </a:p>
          <a:p>
            <a:endParaRPr lang="en-US" sz="1200" b="1" dirty="0"/>
          </a:p>
          <a:p>
            <a:endParaRPr lang="en-US" sz="1200" b="1" dirty="0"/>
          </a:p>
          <a:p>
            <a:endParaRPr lang="en-US" sz="1200" b="1" dirty="0"/>
          </a:p>
          <a:p>
            <a:endParaRPr lang="en-US" sz="1200" dirty="0"/>
          </a:p>
          <a:p>
            <a:r>
              <a:rPr lang="en-US" sz="1200" b="1" dirty="0">
                <a:solidFill>
                  <a:srgbClr val="FF0000"/>
                </a:solidFill>
                <a:latin typeface="Arial Black" pitchFamily="34" charset="0"/>
              </a:rPr>
              <a:t>All applications are due </a:t>
            </a:r>
            <a:r>
              <a:rPr lang="en-US" sz="1200" b="1" dirty="0" err="1">
                <a:solidFill>
                  <a:srgbClr val="FF0000"/>
                </a:solidFill>
                <a:latin typeface="Arial Black" pitchFamily="34" charset="0"/>
              </a:rPr>
              <a:t>Wednsday</a:t>
            </a:r>
            <a:r>
              <a:rPr lang="en-US" sz="1200" b="1" dirty="0">
                <a:solidFill>
                  <a:srgbClr val="FF0000"/>
                </a:solidFill>
                <a:latin typeface="Arial Black" pitchFamily="34" charset="0"/>
              </a:rPr>
              <a:t>, March 5, 2025.</a:t>
            </a:r>
          </a:p>
        </p:txBody>
      </p:sp>
      <p:sp>
        <p:nvSpPr>
          <p:cNvPr id="3" name="Rectangle 2">
            <a:extLst>
              <a:ext uri="{FF2B5EF4-FFF2-40B4-BE49-F238E27FC236}">
                <a16:creationId xmlns:a16="http://schemas.microsoft.com/office/drawing/2014/main" id="{FD73E782-42D8-482C-97F6-3268E600F16A}"/>
              </a:ext>
            </a:extLst>
          </p:cNvPr>
          <p:cNvSpPr/>
          <p:nvPr/>
        </p:nvSpPr>
        <p:spPr>
          <a:xfrm>
            <a:off x="616403" y="407150"/>
            <a:ext cx="7911193" cy="584775"/>
          </a:xfrm>
          <a:prstGeom prst="rect">
            <a:avLst/>
          </a:prstGeom>
          <a:solidFill>
            <a:schemeClr val="tx1"/>
          </a:solidFill>
        </p:spPr>
        <p:txBody>
          <a:bodyPr wrap="square">
            <a:spAutoFit/>
          </a:bodyPr>
          <a:lstStyle/>
          <a:p>
            <a:pPr lvl="0"/>
            <a:r>
              <a:rPr lang="en-US" sz="3200" b="1" dirty="0">
                <a:solidFill>
                  <a:schemeClr val="bg1"/>
                </a:solidFill>
              </a:rPr>
              <a:t>D</a:t>
            </a:r>
          </a:p>
        </p:txBody>
      </p:sp>
      <p:sp>
        <p:nvSpPr>
          <p:cNvPr id="4" name="TextBox 3">
            <a:extLst>
              <a:ext uri="{FF2B5EF4-FFF2-40B4-BE49-F238E27FC236}">
                <a16:creationId xmlns:a16="http://schemas.microsoft.com/office/drawing/2014/main" id="{D27428C9-542A-42F3-8BCC-B45847E5977E}"/>
              </a:ext>
            </a:extLst>
          </p:cNvPr>
          <p:cNvSpPr txBox="1"/>
          <p:nvPr/>
        </p:nvSpPr>
        <p:spPr>
          <a:xfrm>
            <a:off x="1052169" y="407151"/>
            <a:ext cx="400049" cy="584775"/>
          </a:xfrm>
          <a:prstGeom prst="rect">
            <a:avLst/>
          </a:prstGeom>
          <a:noFill/>
          <a:ln>
            <a:solidFill>
              <a:schemeClr val="bg1"/>
            </a:solidFill>
          </a:ln>
        </p:spPr>
        <p:txBody>
          <a:bodyPr wrap="square" rtlCol="0">
            <a:spAutoFit/>
          </a:bodyPr>
          <a:lstStyle/>
          <a:p>
            <a:r>
              <a:rPr lang="en-US" sz="3200" b="1" dirty="0">
                <a:solidFill>
                  <a:schemeClr val="bg1"/>
                </a:solidFill>
              </a:rPr>
              <a:t>S</a:t>
            </a:r>
          </a:p>
        </p:txBody>
      </p:sp>
      <p:sp>
        <p:nvSpPr>
          <p:cNvPr id="5" name="TextBox 4">
            <a:extLst>
              <a:ext uri="{FF2B5EF4-FFF2-40B4-BE49-F238E27FC236}">
                <a16:creationId xmlns:a16="http://schemas.microsoft.com/office/drawing/2014/main" id="{C4B097A2-36AB-458E-82A6-B5A9F596526A}"/>
              </a:ext>
            </a:extLst>
          </p:cNvPr>
          <p:cNvSpPr txBox="1"/>
          <p:nvPr/>
        </p:nvSpPr>
        <p:spPr>
          <a:xfrm>
            <a:off x="1455287" y="407149"/>
            <a:ext cx="400049" cy="584775"/>
          </a:xfrm>
          <a:prstGeom prst="rect">
            <a:avLst/>
          </a:prstGeom>
          <a:solidFill>
            <a:schemeClr val="tx1"/>
          </a:solidFill>
          <a:ln>
            <a:solidFill>
              <a:schemeClr val="bg1"/>
            </a:solidFill>
          </a:ln>
        </p:spPr>
        <p:txBody>
          <a:bodyPr wrap="square" rtlCol="0">
            <a:spAutoFit/>
          </a:bodyPr>
          <a:lstStyle/>
          <a:p>
            <a:pPr algn="ctr"/>
            <a:r>
              <a:rPr lang="en-US" sz="3200" b="1" dirty="0">
                <a:solidFill>
                  <a:schemeClr val="bg1"/>
                </a:solidFill>
              </a:rPr>
              <a:t>I</a:t>
            </a:r>
          </a:p>
        </p:txBody>
      </p:sp>
      <p:sp>
        <p:nvSpPr>
          <p:cNvPr id="6" name="TextBox 5">
            <a:extLst>
              <a:ext uri="{FF2B5EF4-FFF2-40B4-BE49-F238E27FC236}">
                <a16:creationId xmlns:a16="http://schemas.microsoft.com/office/drawing/2014/main" id="{C3B587F5-2956-419D-B633-6159E52702EB}"/>
              </a:ext>
            </a:extLst>
          </p:cNvPr>
          <p:cNvSpPr txBox="1"/>
          <p:nvPr/>
        </p:nvSpPr>
        <p:spPr>
          <a:xfrm>
            <a:off x="1857031" y="407148"/>
            <a:ext cx="410261" cy="584775"/>
          </a:xfrm>
          <a:prstGeom prst="rect">
            <a:avLst/>
          </a:prstGeom>
          <a:solidFill>
            <a:schemeClr val="tx1"/>
          </a:solidFill>
          <a:ln>
            <a:solidFill>
              <a:schemeClr val="bg1"/>
            </a:solidFill>
          </a:ln>
        </p:spPr>
        <p:txBody>
          <a:bodyPr wrap="square" rtlCol="0">
            <a:spAutoFit/>
          </a:bodyPr>
          <a:lstStyle/>
          <a:p>
            <a:pPr algn="l"/>
            <a:r>
              <a:rPr lang="en-US" sz="3200" b="1" dirty="0">
                <a:solidFill>
                  <a:schemeClr val="bg1"/>
                </a:solidFill>
              </a:rPr>
              <a:t>D</a:t>
            </a:r>
          </a:p>
        </p:txBody>
      </p:sp>
      <p:sp>
        <p:nvSpPr>
          <p:cNvPr id="7" name="TextBox 6">
            <a:extLst>
              <a:ext uri="{FF2B5EF4-FFF2-40B4-BE49-F238E27FC236}">
                <a16:creationId xmlns:a16="http://schemas.microsoft.com/office/drawing/2014/main" id="{F8C7100D-5AC3-4444-897F-C924DFBEE524}"/>
              </a:ext>
            </a:extLst>
          </p:cNvPr>
          <p:cNvSpPr txBox="1"/>
          <p:nvPr/>
        </p:nvSpPr>
        <p:spPr>
          <a:xfrm>
            <a:off x="3112631" y="451669"/>
            <a:ext cx="5347610" cy="461665"/>
          </a:xfrm>
          <a:prstGeom prst="rect">
            <a:avLst/>
          </a:prstGeom>
          <a:solidFill>
            <a:schemeClr val="tx1"/>
          </a:solidFill>
        </p:spPr>
        <p:txBody>
          <a:bodyPr wrap="square" rtlCol="0">
            <a:spAutoFit/>
          </a:bodyPr>
          <a:lstStyle/>
          <a:p>
            <a:pPr algn="l"/>
            <a:r>
              <a:rPr lang="en-US" sz="2400" dirty="0">
                <a:solidFill>
                  <a:schemeClr val="bg1"/>
                </a:solidFill>
              </a:rPr>
              <a:t>Dayton Society of Interior Designers</a:t>
            </a:r>
            <a:endParaRPr lang="en-US" dirty="0">
              <a:solidFill>
                <a:schemeClr val="bg1"/>
              </a:solidFill>
            </a:endParaRPr>
          </a:p>
        </p:txBody>
      </p:sp>
    </p:spTree>
    <p:extLst>
      <p:ext uri="{BB962C8B-B14F-4D97-AF65-F5344CB8AC3E}">
        <p14:creationId xmlns:p14="http://schemas.microsoft.com/office/powerpoint/2010/main" val="2165598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DC481D5-33A8-43C2-A8A8-19D791CBAF31}"/>
              </a:ext>
            </a:extLst>
          </p:cNvPr>
          <p:cNvSpPr/>
          <p:nvPr/>
        </p:nvSpPr>
        <p:spPr>
          <a:xfrm>
            <a:off x="616403" y="407150"/>
            <a:ext cx="7911193" cy="584775"/>
          </a:xfrm>
          <a:prstGeom prst="rect">
            <a:avLst/>
          </a:prstGeom>
          <a:solidFill>
            <a:schemeClr val="tx1"/>
          </a:solidFill>
        </p:spPr>
        <p:txBody>
          <a:bodyPr wrap="square">
            <a:spAutoFit/>
          </a:bodyPr>
          <a:lstStyle/>
          <a:p>
            <a:pPr lvl="0"/>
            <a:r>
              <a:rPr lang="en-US" sz="3200" b="1" dirty="0">
                <a:solidFill>
                  <a:schemeClr val="bg1"/>
                </a:solidFill>
              </a:rPr>
              <a:t>D</a:t>
            </a:r>
          </a:p>
        </p:txBody>
      </p:sp>
      <p:sp>
        <p:nvSpPr>
          <p:cNvPr id="3" name="TextBox 2">
            <a:extLst>
              <a:ext uri="{FF2B5EF4-FFF2-40B4-BE49-F238E27FC236}">
                <a16:creationId xmlns:a16="http://schemas.microsoft.com/office/drawing/2014/main" id="{E29BB02F-6520-469C-8DB2-9EAC37081877}"/>
              </a:ext>
            </a:extLst>
          </p:cNvPr>
          <p:cNvSpPr txBox="1"/>
          <p:nvPr/>
        </p:nvSpPr>
        <p:spPr>
          <a:xfrm>
            <a:off x="1052169" y="407151"/>
            <a:ext cx="400049" cy="584775"/>
          </a:xfrm>
          <a:prstGeom prst="rect">
            <a:avLst/>
          </a:prstGeom>
          <a:noFill/>
          <a:ln>
            <a:solidFill>
              <a:schemeClr val="bg1"/>
            </a:solidFill>
          </a:ln>
        </p:spPr>
        <p:txBody>
          <a:bodyPr wrap="square" rtlCol="0">
            <a:spAutoFit/>
          </a:bodyPr>
          <a:lstStyle/>
          <a:p>
            <a:r>
              <a:rPr lang="en-US" sz="3200" b="1" dirty="0">
                <a:solidFill>
                  <a:schemeClr val="bg1"/>
                </a:solidFill>
              </a:rPr>
              <a:t>S</a:t>
            </a:r>
          </a:p>
        </p:txBody>
      </p:sp>
      <p:sp>
        <p:nvSpPr>
          <p:cNvPr id="7" name="TextBox 6">
            <a:extLst>
              <a:ext uri="{FF2B5EF4-FFF2-40B4-BE49-F238E27FC236}">
                <a16:creationId xmlns:a16="http://schemas.microsoft.com/office/drawing/2014/main" id="{E7EF327C-1EEB-4C35-A832-1EA2777CC2AF}"/>
              </a:ext>
            </a:extLst>
          </p:cNvPr>
          <p:cNvSpPr txBox="1"/>
          <p:nvPr/>
        </p:nvSpPr>
        <p:spPr>
          <a:xfrm>
            <a:off x="1455287" y="407149"/>
            <a:ext cx="400049" cy="584775"/>
          </a:xfrm>
          <a:prstGeom prst="rect">
            <a:avLst/>
          </a:prstGeom>
          <a:solidFill>
            <a:schemeClr val="tx1"/>
          </a:solidFill>
          <a:ln>
            <a:solidFill>
              <a:schemeClr val="bg1"/>
            </a:solidFill>
          </a:ln>
        </p:spPr>
        <p:txBody>
          <a:bodyPr wrap="square" rtlCol="0">
            <a:spAutoFit/>
          </a:bodyPr>
          <a:lstStyle/>
          <a:p>
            <a:pPr algn="ctr"/>
            <a:r>
              <a:rPr lang="en-US" sz="3200" b="1" dirty="0">
                <a:solidFill>
                  <a:schemeClr val="bg1"/>
                </a:solidFill>
              </a:rPr>
              <a:t>I</a:t>
            </a:r>
          </a:p>
        </p:txBody>
      </p:sp>
      <p:sp>
        <p:nvSpPr>
          <p:cNvPr id="8" name="TextBox 7">
            <a:extLst>
              <a:ext uri="{FF2B5EF4-FFF2-40B4-BE49-F238E27FC236}">
                <a16:creationId xmlns:a16="http://schemas.microsoft.com/office/drawing/2014/main" id="{80A31F06-0720-4D81-B236-8CAF6A0931D5}"/>
              </a:ext>
            </a:extLst>
          </p:cNvPr>
          <p:cNvSpPr txBox="1"/>
          <p:nvPr/>
        </p:nvSpPr>
        <p:spPr>
          <a:xfrm>
            <a:off x="1857031" y="407148"/>
            <a:ext cx="410261" cy="584775"/>
          </a:xfrm>
          <a:prstGeom prst="rect">
            <a:avLst/>
          </a:prstGeom>
          <a:solidFill>
            <a:schemeClr val="tx1"/>
          </a:solidFill>
          <a:ln>
            <a:solidFill>
              <a:schemeClr val="bg1"/>
            </a:solidFill>
          </a:ln>
        </p:spPr>
        <p:txBody>
          <a:bodyPr wrap="square" rtlCol="0">
            <a:spAutoFit/>
          </a:bodyPr>
          <a:lstStyle/>
          <a:p>
            <a:pPr algn="l"/>
            <a:r>
              <a:rPr lang="en-US" sz="3200" b="1" dirty="0">
                <a:solidFill>
                  <a:schemeClr val="bg1"/>
                </a:solidFill>
              </a:rPr>
              <a:t>D</a:t>
            </a:r>
          </a:p>
        </p:txBody>
      </p:sp>
      <p:sp>
        <p:nvSpPr>
          <p:cNvPr id="9" name="TextBox 8">
            <a:extLst>
              <a:ext uri="{FF2B5EF4-FFF2-40B4-BE49-F238E27FC236}">
                <a16:creationId xmlns:a16="http://schemas.microsoft.com/office/drawing/2014/main" id="{D5E02287-C34B-4684-A6E3-9F9B32902E55}"/>
              </a:ext>
            </a:extLst>
          </p:cNvPr>
          <p:cNvSpPr txBox="1"/>
          <p:nvPr/>
        </p:nvSpPr>
        <p:spPr>
          <a:xfrm>
            <a:off x="3112631" y="451669"/>
            <a:ext cx="5347610" cy="461665"/>
          </a:xfrm>
          <a:prstGeom prst="rect">
            <a:avLst/>
          </a:prstGeom>
          <a:solidFill>
            <a:schemeClr val="tx1"/>
          </a:solidFill>
        </p:spPr>
        <p:txBody>
          <a:bodyPr wrap="square" rtlCol="0">
            <a:spAutoFit/>
          </a:bodyPr>
          <a:lstStyle/>
          <a:p>
            <a:pPr algn="l"/>
            <a:r>
              <a:rPr lang="en-US" sz="2400" dirty="0">
                <a:solidFill>
                  <a:schemeClr val="bg1"/>
                </a:solidFill>
              </a:rPr>
              <a:t>Dayton Society of Interior Designers</a:t>
            </a:r>
            <a:endParaRPr lang="en-US" dirty="0">
              <a:solidFill>
                <a:schemeClr val="bg1"/>
              </a:solidFill>
            </a:endParaRPr>
          </a:p>
        </p:txBody>
      </p:sp>
      <p:sp>
        <p:nvSpPr>
          <p:cNvPr id="10" name="TextBox 9">
            <a:extLst>
              <a:ext uri="{FF2B5EF4-FFF2-40B4-BE49-F238E27FC236}">
                <a16:creationId xmlns:a16="http://schemas.microsoft.com/office/drawing/2014/main" id="{C13EE997-AC0B-4065-A33B-C67E75B8900A}"/>
              </a:ext>
            </a:extLst>
          </p:cNvPr>
          <p:cNvSpPr txBox="1"/>
          <p:nvPr/>
        </p:nvSpPr>
        <p:spPr>
          <a:xfrm>
            <a:off x="616403" y="1510393"/>
            <a:ext cx="7911193" cy="2031325"/>
          </a:xfrm>
          <a:prstGeom prst="rect">
            <a:avLst/>
          </a:prstGeom>
          <a:solidFill>
            <a:schemeClr val="bg1"/>
          </a:solidFill>
        </p:spPr>
        <p:txBody>
          <a:bodyPr wrap="square" rtlCol="0">
            <a:spAutoFit/>
          </a:bodyPr>
          <a:lstStyle/>
          <a:p>
            <a:pPr algn="l"/>
            <a:r>
              <a:rPr lang="en-US" sz="1400" dirty="0"/>
              <a:t>Please include an autobiographical essay oriented to your personal interest in the field of Interior Design.  This essay should highlight your talents, experiences (work, internships, volunteer leadership, professional affiliations, projects, awards), special accomplishments, aptitude and most of all enthusiasm for your future in the Interior Design Profession.  It may include what motivated you to pursue this profession, what uniqueness you may bring to the field, and/or what direction you may wish to go after graduation.  DSID’s interest is to promote excellence and professionalism in the field of Interior Design.  </a:t>
            </a:r>
          </a:p>
          <a:p>
            <a:pPr algn="l"/>
            <a:endParaRPr lang="en-US" sz="1400" dirty="0"/>
          </a:p>
          <a:p>
            <a:pPr algn="l"/>
            <a:r>
              <a:rPr lang="en-US" sz="1400" dirty="0"/>
              <a:t>By including this essay, you certify that  all statements are true and correct to the best of your knowledge. </a:t>
            </a:r>
            <a:br>
              <a:rPr lang="en-US" sz="1400" dirty="0"/>
            </a:br>
            <a:r>
              <a:rPr lang="en-US" sz="1400" dirty="0"/>
              <a:t>Insert up to 4 slides using 14 point single spaced text. </a:t>
            </a:r>
          </a:p>
        </p:txBody>
      </p:sp>
    </p:spTree>
    <p:extLst>
      <p:ext uri="{BB962C8B-B14F-4D97-AF65-F5344CB8AC3E}">
        <p14:creationId xmlns:p14="http://schemas.microsoft.com/office/powerpoint/2010/main" val="2505765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62434" y="1330779"/>
            <a:ext cx="1572502" cy="1692771"/>
          </a:xfrm>
          <a:prstGeom prst="rect">
            <a:avLst/>
          </a:prstGeom>
          <a:noFill/>
        </p:spPr>
        <p:txBody>
          <a:bodyPr wrap="square" rtlCol="0">
            <a:spAutoFit/>
          </a:bodyPr>
          <a:lstStyle/>
          <a:p>
            <a:pPr algn="r"/>
            <a:r>
              <a:rPr lang="en-US" sz="1400" dirty="0">
                <a:latin typeface="Arial"/>
                <a:ea typeface="Tahoma" panose="020B0604030504040204" pitchFamily="34" charset="0"/>
                <a:cs typeface="Arial"/>
              </a:rPr>
              <a:t>Provide </a:t>
            </a:r>
            <a:r>
              <a:rPr lang="en-US" sz="1400" b="1" dirty="0">
                <a:latin typeface="Arial"/>
                <a:ea typeface="Tahoma" panose="020B0604030504040204" pitchFamily="34" charset="0"/>
                <a:cs typeface="Arial"/>
              </a:rPr>
              <a:t>brief</a:t>
            </a:r>
            <a:r>
              <a:rPr lang="en-US" sz="1400" dirty="0">
                <a:latin typeface="Arial"/>
                <a:ea typeface="Tahoma" panose="020B0604030504040204" pitchFamily="34" charset="0"/>
                <a:cs typeface="Arial"/>
              </a:rPr>
              <a:t> text to highlight the most important design elements in this photo</a:t>
            </a:r>
            <a:r>
              <a:rPr lang="en-US" sz="1600" dirty="0">
                <a:latin typeface="Arial"/>
                <a:ea typeface="Tahoma" panose="020B0604030504040204" pitchFamily="34" charset="0"/>
                <a:cs typeface="Arial"/>
              </a:rPr>
              <a:t>.</a:t>
            </a:r>
          </a:p>
          <a:p>
            <a:pPr>
              <a:lnSpc>
                <a:spcPct val="80000"/>
              </a:lnSpc>
            </a:pPr>
            <a:endParaRPr lang="en-US" sz="1600" dirty="0">
              <a:solidFill>
                <a:srgbClr val="0092D2"/>
              </a:solidFill>
              <a:latin typeface="Arial"/>
              <a:ea typeface="Tahoma" panose="020B0604030504040204" pitchFamily="34" charset="0"/>
              <a:cs typeface="Arial"/>
            </a:endParaRPr>
          </a:p>
          <a:p>
            <a:pPr>
              <a:lnSpc>
                <a:spcPct val="120000"/>
              </a:lnSpc>
            </a:pPr>
            <a:endParaRPr lang="en-US" sz="1600" dirty="0">
              <a:solidFill>
                <a:srgbClr val="0092D2"/>
              </a:solidFill>
              <a:latin typeface="Arial"/>
              <a:ea typeface="Tahoma" panose="020B0604030504040204" pitchFamily="34" charset="0"/>
              <a:cs typeface="Arial"/>
            </a:endParaRPr>
          </a:p>
        </p:txBody>
      </p:sp>
      <p:sp>
        <p:nvSpPr>
          <p:cNvPr id="12" name="Rectangle 11"/>
          <p:cNvSpPr/>
          <p:nvPr/>
        </p:nvSpPr>
        <p:spPr>
          <a:xfrm>
            <a:off x="1934936" y="1134836"/>
            <a:ext cx="6931479" cy="3870724"/>
          </a:xfrm>
          <a:prstGeom prst="rect">
            <a:avLst/>
          </a:prstGeom>
          <a:solidFill>
            <a:schemeClr val="bg1">
              <a:lumMod val="95000"/>
            </a:schemeClr>
          </a:solid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C62306F-E17D-421E-B2C1-0EE371646CCA}"/>
              </a:ext>
            </a:extLst>
          </p:cNvPr>
          <p:cNvSpPr/>
          <p:nvPr/>
        </p:nvSpPr>
        <p:spPr>
          <a:xfrm>
            <a:off x="616403" y="407150"/>
            <a:ext cx="8250012" cy="584775"/>
          </a:xfrm>
          <a:prstGeom prst="rect">
            <a:avLst/>
          </a:prstGeom>
          <a:solidFill>
            <a:schemeClr val="tx1"/>
          </a:solidFill>
        </p:spPr>
        <p:txBody>
          <a:bodyPr wrap="square">
            <a:spAutoFit/>
          </a:bodyPr>
          <a:lstStyle/>
          <a:p>
            <a:pPr lvl="0"/>
            <a:r>
              <a:rPr lang="en-US" sz="3200" b="1" dirty="0">
                <a:solidFill>
                  <a:schemeClr val="bg1"/>
                </a:solidFill>
              </a:rPr>
              <a:t>D</a:t>
            </a:r>
          </a:p>
        </p:txBody>
      </p:sp>
      <p:sp>
        <p:nvSpPr>
          <p:cNvPr id="7" name="TextBox 6">
            <a:extLst>
              <a:ext uri="{FF2B5EF4-FFF2-40B4-BE49-F238E27FC236}">
                <a16:creationId xmlns:a16="http://schemas.microsoft.com/office/drawing/2014/main" id="{7CBD989E-1E9A-48C5-B0BC-CA84AD0229BE}"/>
              </a:ext>
            </a:extLst>
          </p:cNvPr>
          <p:cNvSpPr txBox="1"/>
          <p:nvPr/>
        </p:nvSpPr>
        <p:spPr>
          <a:xfrm>
            <a:off x="1052169" y="407151"/>
            <a:ext cx="400049" cy="584775"/>
          </a:xfrm>
          <a:prstGeom prst="rect">
            <a:avLst/>
          </a:prstGeom>
          <a:noFill/>
          <a:ln>
            <a:solidFill>
              <a:schemeClr val="bg1"/>
            </a:solidFill>
          </a:ln>
        </p:spPr>
        <p:txBody>
          <a:bodyPr wrap="square" rtlCol="0">
            <a:spAutoFit/>
          </a:bodyPr>
          <a:lstStyle/>
          <a:p>
            <a:r>
              <a:rPr lang="en-US" sz="3200" b="1" dirty="0">
                <a:solidFill>
                  <a:schemeClr val="bg1"/>
                </a:solidFill>
              </a:rPr>
              <a:t>S</a:t>
            </a:r>
          </a:p>
        </p:txBody>
      </p:sp>
      <p:sp>
        <p:nvSpPr>
          <p:cNvPr id="8" name="TextBox 7">
            <a:extLst>
              <a:ext uri="{FF2B5EF4-FFF2-40B4-BE49-F238E27FC236}">
                <a16:creationId xmlns:a16="http://schemas.microsoft.com/office/drawing/2014/main" id="{C07EF64D-4D2A-4616-B60A-5F5D8AEF5349}"/>
              </a:ext>
            </a:extLst>
          </p:cNvPr>
          <p:cNvSpPr txBox="1"/>
          <p:nvPr/>
        </p:nvSpPr>
        <p:spPr>
          <a:xfrm>
            <a:off x="1455287" y="407149"/>
            <a:ext cx="400049" cy="584775"/>
          </a:xfrm>
          <a:prstGeom prst="rect">
            <a:avLst/>
          </a:prstGeom>
          <a:solidFill>
            <a:schemeClr val="tx1"/>
          </a:solidFill>
          <a:ln>
            <a:solidFill>
              <a:schemeClr val="bg1"/>
            </a:solidFill>
          </a:ln>
        </p:spPr>
        <p:txBody>
          <a:bodyPr wrap="square" rtlCol="0">
            <a:spAutoFit/>
          </a:bodyPr>
          <a:lstStyle/>
          <a:p>
            <a:pPr algn="ctr"/>
            <a:r>
              <a:rPr lang="en-US" sz="3200" b="1" dirty="0">
                <a:solidFill>
                  <a:schemeClr val="bg1"/>
                </a:solidFill>
              </a:rPr>
              <a:t>I</a:t>
            </a:r>
          </a:p>
        </p:txBody>
      </p:sp>
      <p:sp>
        <p:nvSpPr>
          <p:cNvPr id="9" name="TextBox 8">
            <a:extLst>
              <a:ext uri="{FF2B5EF4-FFF2-40B4-BE49-F238E27FC236}">
                <a16:creationId xmlns:a16="http://schemas.microsoft.com/office/drawing/2014/main" id="{39673BC5-4FAA-4BEC-B737-06F9D63DB690}"/>
              </a:ext>
            </a:extLst>
          </p:cNvPr>
          <p:cNvSpPr txBox="1"/>
          <p:nvPr/>
        </p:nvSpPr>
        <p:spPr>
          <a:xfrm>
            <a:off x="1854650" y="407148"/>
            <a:ext cx="410261" cy="584775"/>
          </a:xfrm>
          <a:prstGeom prst="rect">
            <a:avLst/>
          </a:prstGeom>
          <a:solidFill>
            <a:schemeClr val="tx1"/>
          </a:solidFill>
          <a:ln>
            <a:solidFill>
              <a:schemeClr val="bg1"/>
            </a:solidFill>
          </a:ln>
        </p:spPr>
        <p:txBody>
          <a:bodyPr wrap="square" rtlCol="0">
            <a:spAutoFit/>
          </a:bodyPr>
          <a:lstStyle/>
          <a:p>
            <a:pPr algn="l"/>
            <a:r>
              <a:rPr lang="en-US" sz="3200" b="1" dirty="0">
                <a:solidFill>
                  <a:schemeClr val="bg1"/>
                </a:solidFill>
              </a:rPr>
              <a:t>D</a:t>
            </a:r>
          </a:p>
        </p:txBody>
      </p:sp>
      <p:sp>
        <p:nvSpPr>
          <p:cNvPr id="10" name="TextBox 9">
            <a:extLst>
              <a:ext uri="{FF2B5EF4-FFF2-40B4-BE49-F238E27FC236}">
                <a16:creationId xmlns:a16="http://schemas.microsoft.com/office/drawing/2014/main" id="{31F60A9E-46D0-49F0-BF45-9B754EEF817C}"/>
              </a:ext>
            </a:extLst>
          </p:cNvPr>
          <p:cNvSpPr txBox="1"/>
          <p:nvPr/>
        </p:nvSpPr>
        <p:spPr>
          <a:xfrm>
            <a:off x="3112631" y="451669"/>
            <a:ext cx="5347610" cy="461665"/>
          </a:xfrm>
          <a:prstGeom prst="rect">
            <a:avLst/>
          </a:prstGeom>
          <a:solidFill>
            <a:schemeClr val="tx1"/>
          </a:solidFill>
        </p:spPr>
        <p:txBody>
          <a:bodyPr wrap="square" rtlCol="0">
            <a:spAutoFit/>
          </a:bodyPr>
          <a:lstStyle/>
          <a:p>
            <a:pPr algn="l"/>
            <a:r>
              <a:rPr lang="en-US" sz="2400" dirty="0">
                <a:solidFill>
                  <a:schemeClr val="bg1"/>
                </a:solidFill>
              </a:rPr>
              <a:t>Dayton Society of Interior Designers</a:t>
            </a:r>
            <a:endParaRPr lang="en-US" dirty="0">
              <a:solidFill>
                <a:schemeClr val="bg1"/>
              </a:solidFill>
            </a:endParaRPr>
          </a:p>
        </p:txBody>
      </p:sp>
      <p:sp>
        <p:nvSpPr>
          <p:cNvPr id="2" name="TextBox 1">
            <a:extLst>
              <a:ext uri="{FF2B5EF4-FFF2-40B4-BE49-F238E27FC236}">
                <a16:creationId xmlns:a16="http://schemas.microsoft.com/office/drawing/2014/main" id="{30F99B57-8520-491B-AE8F-0B9347A62C82}"/>
              </a:ext>
            </a:extLst>
          </p:cNvPr>
          <p:cNvSpPr txBox="1"/>
          <p:nvPr/>
        </p:nvSpPr>
        <p:spPr>
          <a:xfrm>
            <a:off x="2514600" y="1412421"/>
            <a:ext cx="3959679" cy="369332"/>
          </a:xfrm>
          <a:prstGeom prst="rect">
            <a:avLst/>
          </a:prstGeom>
          <a:solidFill>
            <a:schemeClr val="bg1"/>
          </a:solidFill>
        </p:spPr>
        <p:txBody>
          <a:bodyPr wrap="square" rtlCol="0">
            <a:spAutoFit/>
          </a:bodyPr>
          <a:lstStyle/>
          <a:p>
            <a:pPr algn="l"/>
            <a:r>
              <a:rPr lang="en-US" dirty="0"/>
              <a:t>Insert Portfolio Picture</a:t>
            </a:r>
          </a:p>
        </p:txBody>
      </p:sp>
    </p:spTree>
    <p:extLst>
      <p:ext uri="{BB962C8B-B14F-4D97-AF65-F5344CB8AC3E}">
        <p14:creationId xmlns:p14="http://schemas.microsoft.com/office/powerpoint/2010/main" val="2303007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62434" y="1330779"/>
            <a:ext cx="1572502" cy="1692771"/>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Provide </a:t>
            </a:r>
            <a:r>
              <a:rPr kumimoji="0" lang="en-US" sz="1400" b="1"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brief</a:t>
            </a:r>
            <a:r>
              <a:rPr kumimoji="0" lang="en-US" sz="1400" b="0"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 text to highlight the most important design elements in this photo</a:t>
            </a:r>
            <a:r>
              <a:rPr kumimoji="0" lang="en-US" sz="1600" b="0"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a:t>
            </a:r>
          </a:p>
          <a:p>
            <a:pPr marL="0" marR="0" lvl="0" indent="0" algn="l" defTabSz="457200" rtl="0" eaLnBrk="1" fontAlgn="auto" latinLnBrk="0" hangingPunct="1">
              <a:lnSpc>
                <a:spcPct val="8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92D2"/>
              </a:solidFill>
              <a:effectLst/>
              <a:uLnTx/>
              <a:uFillTx/>
              <a:latin typeface="Arial"/>
              <a:ea typeface="Tahoma" panose="020B0604030504040204" pitchFamily="34" charset="0"/>
              <a:cs typeface="Arial"/>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92D2"/>
              </a:solidFill>
              <a:effectLst/>
              <a:uLnTx/>
              <a:uFillTx/>
              <a:latin typeface="Arial"/>
              <a:ea typeface="Tahoma" panose="020B0604030504040204" pitchFamily="34" charset="0"/>
              <a:cs typeface="Arial"/>
            </a:endParaRPr>
          </a:p>
        </p:txBody>
      </p:sp>
      <p:sp>
        <p:nvSpPr>
          <p:cNvPr id="12" name="Rectangle 11"/>
          <p:cNvSpPr/>
          <p:nvPr/>
        </p:nvSpPr>
        <p:spPr>
          <a:xfrm>
            <a:off x="1934936" y="1134836"/>
            <a:ext cx="6931479" cy="3870724"/>
          </a:xfrm>
          <a:prstGeom prst="rect">
            <a:avLst/>
          </a:prstGeom>
          <a:solidFill>
            <a:schemeClr val="bg1">
              <a:lumMod val="95000"/>
            </a:schemeClr>
          </a:solid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2C62306F-E17D-421E-B2C1-0EE371646CCA}"/>
              </a:ext>
            </a:extLst>
          </p:cNvPr>
          <p:cNvSpPr/>
          <p:nvPr/>
        </p:nvSpPr>
        <p:spPr>
          <a:xfrm>
            <a:off x="616403" y="407150"/>
            <a:ext cx="8250012" cy="584775"/>
          </a:xfrm>
          <a:prstGeom prst="rect">
            <a:avLst/>
          </a:prstGeom>
          <a:solidFill>
            <a:schemeClr val="tx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D</a:t>
            </a:r>
          </a:p>
        </p:txBody>
      </p:sp>
      <p:sp>
        <p:nvSpPr>
          <p:cNvPr id="7" name="TextBox 6">
            <a:extLst>
              <a:ext uri="{FF2B5EF4-FFF2-40B4-BE49-F238E27FC236}">
                <a16:creationId xmlns:a16="http://schemas.microsoft.com/office/drawing/2014/main" id="{7CBD989E-1E9A-48C5-B0BC-CA84AD0229BE}"/>
              </a:ext>
            </a:extLst>
          </p:cNvPr>
          <p:cNvSpPr txBox="1"/>
          <p:nvPr/>
        </p:nvSpPr>
        <p:spPr>
          <a:xfrm>
            <a:off x="1054550" y="407151"/>
            <a:ext cx="400049" cy="584775"/>
          </a:xfrm>
          <a:prstGeom prst="rect">
            <a:avLst/>
          </a:prstGeom>
          <a:noFill/>
          <a:ln>
            <a:solidFill>
              <a:schemeClr val="bg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S</a:t>
            </a:r>
          </a:p>
        </p:txBody>
      </p:sp>
      <p:sp>
        <p:nvSpPr>
          <p:cNvPr id="8" name="TextBox 7">
            <a:extLst>
              <a:ext uri="{FF2B5EF4-FFF2-40B4-BE49-F238E27FC236}">
                <a16:creationId xmlns:a16="http://schemas.microsoft.com/office/drawing/2014/main" id="{C07EF64D-4D2A-4616-B60A-5F5D8AEF5349}"/>
              </a:ext>
            </a:extLst>
          </p:cNvPr>
          <p:cNvSpPr txBox="1"/>
          <p:nvPr/>
        </p:nvSpPr>
        <p:spPr>
          <a:xfrm>
            <a:off x="1455287" y="407149"/>
            <a:ext cx="400049" cy="584775"/>
          </a:xfrm>
          <a:prstGeom prst="rect">
            <a:avLst/>
          </a:prstGeom>
          <a:solidFill>
            <a:schemeClr val="tx1"/>
          </a:solidFill>
          <a:ln>
            <a:solidFill>
              <a:schemeClr val="bg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I</a:t>
            </a:r>
          </a:p>
        </p:txBody>
      </p:sp>
      <p:sp>
        <p:nvSpPr>
          <p:cNvPr id="9" name="TextBox 8">
            <a:extLst>
              <a:ext uri="{FF2B5EF4-FFF2-40B4-BE49-F238E27FC236}">
                <a16:creationId xmlns:a16="http://schemas.microsoft.com/office/drawing/2014/main" id="{39673BC5-4FAA-4BEC-B737-06F9D63DB690}"/>
              </a:ext>
            </a:extLst>
          </p:cNvPr>
          <p:cNvSpPr txBox="1"/>
          <p:nvPr/>
        </p:nvSpPr>
        <p:spPr>
          <a:xfrm>
            <a:off x="1857031" y="407148"/>
            <a:ext cx="410261" cy="584775"/>
          </a:xfrm>
          <a:prstGeom prst="rect">
            <a:avLst/>
          </a:prstGeom>
          <a:solidFill>
            <a:schemeClr val="tx1"/>
          </a:solidFill>
          <a:ln>
            <a:solidFill>
              <a:schemeClr val="bg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D</a:t>
            </a:r>
          </a:p>
        </p:txBody>
      </p:sp>
      <p:sp>
        <p:nvSpPr>
          <p:cNvPr id="10" name="TextBox 9">
            <a:extLst>
              <a:ext uri="{FF2B5EF4-FFF2-40B4-BE49-F238E27FC236}">
                <a16:creationId xmlns:a16="http://schemas.microsoft.com/office/drawing/2014/main" id="{31F60A9E-46D0-49F0-BF45-9B754EEF817C}"/>
              </a:ext>
            </a:extLst>
          </p:cNvPr>
          <p:cNvSpPr txBox="1"/>
          <p:nvPr/>
        </p:nvSpPr>
        <p:spPr>
          <a:xfrm>
            <a:off x="3112631" y="451669"/>
            <a:ext cx="5347610" cy="461665"/>
          </a:xfrm>
          <a:prstGeom prst="rect">
            <a:avLst/>
          </a:prstGeom>
          <a:solidFill>
            <a:schemeClr val="tx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a:ea typeface="+mn-ea"/>
                <a:cs typeface="+mn-cs"/>
              </a:rPr>
              <a:t>Dayton Society of Interior Designers</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TextBox 1">
            <a:extLst>
              <a:ext uri="{FF2B5EF4-FFF2-40B4-BE49-F238E27FC236}">
                <a16:creationId xmlns:a16="http://schemas.microsoft.com/office/drawing/2014/main" id="{30F99B57-8520-491B-AE8F-0B9347A62C82}"/>
              </a:ext>
            </a:extLst>
          </p:cNvPr>
          <p:cNvSpPr txBox="1"/>
          <p:nvPr/>
        </p:nvSpPr>
        <p:spPr>
          <a:xfrm>
            <a:off x="2514600" y="1412421"/>
            <a:ext cx="3959679" cy="369332"/>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Insert Portfolio Picture</a:t>
            </a:r>
          </a:p>
        </p:txBody>
      </p:sp>
    </p:spTree>
    <p:extLst>
      <p:ext uri="{BB962C8B-B14F-4D97-AF65-F5344CB8AC3E}">
        <p14:creationId xmlns:p14="http://schemas.microsoft.com/office/powerpoint/2010/main" val="563113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362434" y="1330779"/>
            <a:ext cx="1572502" cy="1692771"/>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Provide </a:t>
            </a:r>
            <a:r>
              <a:rPr kumimoji="0" lang="en-US" sz="1400" b="1"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brief</a:t>
            </a:r>
            <a:r>
              <a:rPr kumimoji="0" lang="en-US" sz="1400" b="0"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 text to highlight the most important design elements in this photo</a:t>
            </a:r>
            <a:r>
              <a:rPr kumimoji="0" lang="en-US" sz="1600" b="0" i="0" u="none" strike="noStrike" kern="1200" cap="none" spc="0" normalizeH="0" baseline="0" noProof="0" dirty="0">
                <a:ln>
                  <a:noFill/>
                </a:ln>
                <a:solidFill>
                  <a:prstClr val="black"/>
                </a:solidFill>
                <a:effectLst/>
                <a:uLnTx/>
                <a:uFillTx/>
                <a:latin typeface="Arial"/>
                <a:ea typeface="Tahoma" panose="020B0604030504040204" pitchFamily="34" charset="0"/>
                <a:cs typeface="Arial"/>
              </a:rPr>
              <a:t>.</a:t>
            </a:r>
          </a:p>
          <a:p>
            <a:pPr marL="0" marR="0" lvl="0" indent="0" algn="l" defTabSz="457200" rtl="0" eaLnBrk="1" fontAlgn="auto" latinLnBrk="0" hangingPunct="1">
              <a:lnSpc>
                <a:spcPct val="8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92D2"/>
              </a:solidFill>
              <a:effectLst/>
              <a:uLnTx/>
              <a:uFillTx/>
              <a:latin typeface="Arial"/>
              <a:ea typeface="Tahoma" panose="020B0604030504040204" pitchFamily="34" charset="0"/>
              <a:cs typeface="Arial"/>
            </a:endParaRPr>
          </a:p>
          <a:p>
            <a:pPr marL="0" marR="0" lvl="0" indent="0" algn="l" defTabSz="457200" rtl="0" eaLnBrk="1" fontAlgn="auto" latinLnBrk="0" hangingPunct="1">
              <a:lnSpc>
                <a:spcPct val="12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0092D2"/>
              </a:solidFill>
              <a:effectLst/>
              <a:uLnTx/>
              <a:uFillTx/>
              <a:latin typeface="Arial"/>
              <a:ea typeface="Tahoma" panose="020B0604030504040204" pitchFamily="34" charset="0"/>
              <a:cs typeface="Arial"/>
            </a:endParaRPr>
          </a:p>
        </p:txBody>
      </p:sp>
      <p:sp>
        <p:nvSpPr>
          <p:cNvPr id="12" name="Rectangle 11"/>
          <p:cNvSpPr/>
          <p:nvPr/>
        </p:nvSpPr>
        <p:spPr>
          <a:xfrm>
            <a:off x="1934936" y="1134836"/>
            <a:ext cx="6931479" cy="3870724"/>
          </a:xfrm>
          <a:prstGeom prst="rect">
            <a:avLst/>
          </a:prstGeom>
          <a:solidFill>
            <a:schemeClr val="bg1">
              <a:lumMod val="95000"/>
            </a:schemeClr>
          </a:solidFill>
          <a:ln>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6" name="Rectangle 5">
            <a:extLst>
              <a:ext uri="{FF2B5EF4-FFF2-40B4-BE49-F238E27FC236}">
                <a16:creationId xmlns:a16="http://schemas.microsoft.com/office/drawing/2014/main" id="{2C62306F-E17D-421E-B2C1-0EE371646CCA}"/>
              </a:ext>
            </a:extLst>
          </p:cNvPr>
          <p:cNvSpPr/>
          <p:nvPr/>
        </p:nvSpPr>
        <p:spPr>
          <a:xfrm>
            <a:off x="616403" y="407150"/>
            <a:ext cx="8250012" cy="584775"/>
          </a:xfrm>
          <a:prstGeom prst="rect">
            <a:avLst/>
          </a:prstGeom>
          <a:solidFill>
            <a:schemeClr val="tx1"/>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D</a:t>
            </a:r>
          </a:p>
        </p:txBody>
      </p:sp>
      <p:sp>
        <p:nvSpPr>
          <p:cNvPr id="7" name="TextBox 6">
            <a:extLst>
              <a:ext uri="{FF2B5EF4-FFF2-40B4-BE49-F238E27FC236}">
                <a16:creationId xmlns:a16="http://schemas.microsoft.com/office/drawing/2014/main" id="{7CBD989E-1E9A-48C5-B0BC-CA84AD0229BE}"/>
              </a:ext>
            </a:extLst>
          </p:cNvPr>
          <p:cNvSpPr txBox="1"/>
          <p:nvPr/>
        </p:nvSpPr>
        <p:spPr>
          <a:xfrm>
            <a:off x="1054550" y="407151"/>
            <a:ext cx="400049" cy="584775"/>
          </a:xfrm>
          <a:prstGeom prst="rect">
            <a:avLst/>
          </a:prstGeom>
          <a:noFill/>
          <a:ln>
            <a:solidFill>
              <a:schemeClr val="bg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S</a:t>
            </a:r>
          </a:p>
        </p:txBody>
      </p:sp>
      <p:sp>
        <p:nvSpPr>
          <p:cNvPr id="8" name="TextBox 7">
            <a:extLst>
              <a:ext uri="{FF2B5EF4-FFF2-40B4-BE49-F238E27FC236}">
                <a16:creationId xmlns:a16="http://schemas.microsoft.com/office/drawing/2014/main" id="{C07EF64D-4D2A-4616-B60A-5F5D8AEF5349}"/>
              </a:ext>
            </a:extLst>
          </p:cNvPr>
          <p:cNvSpPr txBox="1"/>
          <p:nvPr/>
        </p:nvSpPr>
        <p:spPr>
          <a:xfrm>
            <a:off x="1455287" y="407149"/>
            <a:ext cx="400049" cy="584775"/>
          </a:xfrm>
          <a:prstGeom prst="rect">
            <a:avLst/>
          </a:prstGeom>
          <a:solidFill>
            <a:schemeClr val="tx1"/>
          </a:solidFill>
          <a:ln>
            <a:solidFill>
              <a:schemeClr val="bg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I</a:t>
            </a:r>
          </a:p>
        </p:txBody>
      </p:sp>
      <p:sp>
        <p:nvSpPr>
          <p:cNvPr id="9" name="TextBox 8">
            <a:extLst>
              <a:ext uri="{FF2B5EF4-FFF2-40B4-BE49-F238E27FC236}">
                <a16:creationId xmlns:a16="http://schemas.microsoft.com/office/drawing/2014/main" id="{39673BC5-4FAA-4BEC-B737-06F9D63DB690}"/>
              </a:ext>
            </a:extLst>
          </p:cNvPr>
          <p:cNvSpPr txBox="1"/>
          <p:nvPr/>
        </p:nvSpPr>
        <p:spPr>
          <a:xfrm>
            <a:off x="1857031" y="407148"/>
            <a:ext cx="410261" cy="584775"/>
          </a:xfrm>
          <a:prstGeom prst="rect">
            <a:avLst/>
          </a:prstGeom>
          <a:solidFill>
            <a:schemeClr val="tx1"/>
          </a:solidFill>
          <a:ln>
            <a:solidFill>
              <a:schemeClr val="bg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Calibri"/>
                <a:ea typeface="+mn-ea"/>
                <a:cs typeface="+mn-cs"/>
              </a:rPr>
              <a:t>D</a:t>
            </a:r>
          </a:p>
        </p:txBody>
      </p:sp>
      <p:sp>
        <p:nvSpPr>
          <p:cNvPr id="10" name="TextBox 9">
            <a:extLst>
              <a:ext uri="{FF2B5EF4-FFF2-40B4-BE49-F238E27FC236}">
                <a16:creationId xmlns:a16="http://schemas.microsoft.com/office/drawing/2014/main" id="{31F60A9E-46D0-49F0-BF45-9B754EEF817C}"/>
              </a:ext>
            </a:extLst>
          </p:cNvPr>
          <p:cNvSpPr txBox="1"/>
          <p:nvPr/>
        </p:nvSpPr>
        <p:spPr>
          <a:xfrm>
            <a:off x="3112631" y="451669"/>
            <a:ext cx="5347610" cy="461665"/>
          </a:xfrm>
          <a:prstGeom prst="rect">
            <a:avLst/>
          </a:prstGeom>
          <a:solidFill>
            <a:schemeClr val="tx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a:ea typeface="+mn-ea"/>
                <a:cs typeface="+mn-cs"/>
              </a:rPr>
              <a:t>Dayton Society of Interior Designers</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TextBox 1">
            <a:extLst>
              <a:ext uri="{FF2B5EF4-FFF2-40B4-BE49-F238E27FC236}">
                <a16:creationId xmlns:a16="http://schemas.microsoft.com/office/drawing/2014/main" id="{30F99B57-8520-491B-AE8F-0B9347A62C82}"/>
              </a:ext>
            </a:extLst>
          </p:cNvPr>
          <p:cNvSpPr txBox="1"/>
          <p:nvPr/>
        </p:nvSpPr>
        <p:spPr>
          <a:xfrm>
            <a:off x="2514600" y="1412421"/>
            <a:ext cx="3959679" cy="369332"/>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Insert Portfolio Picture</a:t>
            </a:r>
          </a:p>
        </p:txBody>
      </p:sp>
    </p:spTree>
    <p:extLst>
      <p:ext uri="{BB962C8B-B14F-4D97-AF65-F5344CB8AC3E}">
        <p14:creationId xmlns:p14="http://schemas.microsoft.com/office/powerpoint/2010/main" val="29280695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solidFill>
          <a:schemeClr val="tx1"/>
        </a:solidFill>
      </a:spPr>
      <a:bodyPr wrap="square" rtlCol="0">
        <a:spAutoFit/>
      </a:bodyPr>
      <a:lstStyle>
        <a:defPPr algn="l">
          <a:defRPr dirty="0"/>
        </a:defPPr>
      </a:lstStyle>
    </a:txDef>
  </a:objectDefaults>
  <a:extraClrSchemeLst/>
  <a:extLst>
    <a:ext uri="{05A4C25C-085E-4340-85A3-A5531E510DB2}">
      <thm15:themeFamily xmlns:thm15="http://schemas.microsoft.com/office/thememl/2012/main" name="FINAL_ASID_PowerPoint_template_16-9 (2)" id="{05FD278D-A679-4C4D-87A1-9A5423EA740A}" vid="{1BFB765C-C368-4064-AF86-D7617A8AABB1}"/>
    </a:ext>
  </a:extLst>
</a:theme>
</file>

<file path=docProps/app.xml><?xml version="1.0" encoding="utf-8"?>
<Properties xmlns="http://schemas.openxmlformats.org/officeDocument/2006/extended-properties" xmlns:vt="http://schemas.openxmlformats.org/officeDocument/2006/docPropsVTypes">
  <Template>Power Point Template</Template>
  <TotalTime>13448</TotalTime>
  <Words>1141</Words>
  <Application>Microsoft Office PowerPoint</Application>
  <PresentationFormat>On-screen Show (16:9)</PresentationFormat>
  <Paragraphs>200</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Arial Black</vt:lpstr>
      <vt:lpstr>Arial Narrow</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Education Management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Lisa Crouch</cp:lastModifiedBy>
  <cp:revision>69</cp:revision>
  <cp:lastPrinted>2017-03-13T16:30:04Z</cp:lastPrinted>
  <dcterms:created xsi:type="dcterms:W3CDTF">2017-03-13T15:15:15Z</dcterms:created>
  <dcterms:modified xsi:type="dcterms:W3CDTF">2025-01-17T15:28:35Z</dcterms:modified>
</cp:coreProperties>
</file>